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Nunito" panose="020B06040202020202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ECC3A5-F780-4950-BA4B-B9F97FFEF0AE}">
  <a:tblStyle styleId="{13ECC3A5-F780-4950-BA4B-B9F97FFEF0A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8" y="2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lla.com/performance/impact-resistance/how-to-choose-hurricane-impact-door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ollingstone.com/culture/culture-news/hurricane-ida-louisiana-mutual-aid-help-1219847/"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ysuncoast.com/2021/08/28/2-am-update-hurricane-ida-track-louisian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rklatexhomepage.com/news/state-news/louisiana/louisiana-emergency-shelter-locations-for-hurricane-id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6a82e394b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6a82e394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https://www.pella.com/performance/impact-resistance/how-to-choose-hurricane-impact-doors/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2747822c5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2747822c5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78225c9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278225c9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747822c5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2747822c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278225c9c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278225c9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78225c9c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78225c9c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274bcf9b7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274bcf9b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74bcf9b66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274bcf9b66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74bcf9b7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74bcf9b7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6a82e39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6a82e39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https://www.rollingstone.com/culture/culture-news/hurricane-ida-louisiana-mutual-aid-help-1219847/</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https://www.mysuncoast.com/2021/08/28/2-am-update-hurricane-ida-track-louisiana/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6a82e394b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6a82e394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https://www.arklatexhomepage.com/news/state-news/louisiana/louisiana-emergency-shelter-locations-for-hurricane-ida/</a:t>
            </a:r>
            <a:endParaRPr/>
          </a:p>
          <a:p>
            <a:pPr marL="0" lvl="0" indent="0" algn="l" rtl="0">
              <a:spcBef>
                <a:spcPts val="0"/>
              </a:spcBef>
              <a:spcAft>
                <a:spcPts val="0"/>
              </a:spcAft>
              <a:buNone/>
            </a:pPr>
            <a:r>
              <a:rPr lang="en"/>
              <a:t>https://twitter.com/DrRickKnabb/status/1430682183174397955</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78225c9c9_2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78225c9c9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747822c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747822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6a82e394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6a82e394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6a82e394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26a82e394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eadvocate.com/baton_rouge/news/article_8b548335-05ab-51c0-aa88-4ba5400a1c58.html#:~:text=.-,Hurricane%20Katrina%20left%20St.%20Bernard%20Parish%20a%20ruin.,story%20homes%20off%20their%20foundation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familypromiseoz.org/wp-content/uploads/2021/08/Emergency-Shelter-Project-OZ-Case-Statement.pdf" TargetMode="External"/><Relationship Id="rId4" Type="http://schemas.openxmlformats.org/officeDocument/2006/relationships/hyperlink" Target="https://www.samhsa.gov/homelessness-programs-resources/hpr-resources/housing-shelter#:~:text=Transitional%20or%20supportive%20housing%20and,commonly%20recognized%20causes%20of%20homelessnes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374300" y="718950"/>
            <a:ext cx="6395400" cy="18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880" b="1">
                <a:solidFill>
                  <a:srgbClr val="A64D79"/>
                </a:solidFill>
              </a:rPr>
              <a:t>Construction of Emergency Shelter in Louisiana </a:t>
            </a:r>
            <a:endParaRPr sz="2880" b="1">
              <a:solidFill>
                <a:srgbClr val="A64D79"/>
              </a:solidFill>
            </a:endParaRPr>
          </a:p>
          <a:p>
            <a:pPr marL="0" lvl="0" indent="0" algn="ctr" rtl="0">
              <a:spcBef>
                <a:spcPts val="0"/>
              </a:spcBef>
              <a:spcAft>
                <a:spcPts val="0"/>
              </a:spcAft>
              <a:buSzPts val="990"/>
              <a:buNone/>
            </a:pPr>
            <a:r>
              <a:rPr lang="en" sz="2880" b="1">
                <a:solidFill>
                  <a:srgbClr val="A64D79"/>
                </a:solidFill>
              </a:rPr>
              <a:t>Jorsh Construction Inc.</a:t>
            </a:r>
            <a:endParaRPr sz="2880" b="1">
              <a:solidFill>
                <a:srgbClr val="A64D79"/>
              </a:solidFill>
            </a:endParaRPr>
          </a:p>
        </p:txBody>
      </p:sp>
      <p:sp>
        <p:nvSpPr>
          <p:cNvPr id="129" name="Google Shape;129;p13"/>
          <p:cNvSpPr txBox="1">
            <a:spLocks noGrp="1"/>
          </p:cNvSpPr>
          <p:nvPr>
            <p:ph type="subTitle" idx="1"/>
          </p:nvPr>
        </p:nvSpPr>
        <p:spPr>
          <a:xfrm>
            <a:off x="1481550" y="3054600"/>
            <a:ext cx="6180900" cy="987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SzPts val="688"/>
              <a:buNone/>
            </a:pPr>
            <a:r>
              <a:rPr lang="en" sz="1500" b="0">
                <a:solidFill>
                  <a:srgbClr val="000000"/>
                </a:solidFill>
                <a:latin typeface="Times New Roman"/>
                <a:ea typeface="Times New Roman"/>
                <a:cs typeface="Times New Roman"/>
                <a:sym typeface="Times New Roman"/>
              </a:rPr>
              <a:t>Hanny Khairy, Jose Hungria-Negron, Omotolani Adelekan, Ryan Sarco, Suzana Dias de Souza </a:t>
            </a:r>
            <a:endParaRPr sz="1625">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txBox="1">
            <a:spLocks noGrp="1"/>
          </p:cNvSpPr>
          <p:nvPr>
            <p:ph type="title"/>
          </p:nvPr>
        </p:nvSpPr>
        <p:spPr>
          <a:xfrm>
            <a:off x="819150" y="5893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2.2 Architecture Design (Front Elevation) </a:t>
            </a:r>
            <a:endParaRPr/>
          </a:p>
        </p:txBody>
      </p:sp>
      <p:sp>
        <p:nvSpPr>
          <p:cNvPr id="190" name="Google Shape;190;p22"/>
          <p:cNvSpPr txBox="1">
            <a:spLocks noGrp="1"/>
          </p:cNvSpPr>
          <p:nvPr>
            <p:ph type="body" idx="1"/>
          </p:nvPr>
        </p:nvSpPr>
        <p:spPr>
          <a:xfrm>
            <a:off x="469700" y="1543950"/>
            <a:ext cx="3686100" cy="2948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Times New Roman"/>
              <a:buChar char="❖"/>
            </a:pPr>
            <a:r>
              <a:rPr lang="en" sz="1600">
                <a:latin typeface="Times New Roman"/>
                <a:ea typeface="Times New Roman"/>
                <a:cs typeface="Times New Roman"/>
                <a:sym typeface="Times New Roman"/>
              </a:rPr>
              <a:t>Contains Double Hung Doors and Three Double Hung Windows that are hurricane impact proof</a:t>
            </a:r>
            <a:endParaRPr sz="1600">
              <a:latin typeface="Times New Roman"/>
              <a:ea typeface="Times New Roman"/>
              <a:cs typeface="Times New Roman"/>
              <a:sym typeface="Times New Roman"/>
            </a:endParaRPr>
          </a:p>
          <a:p>
            <a:pPr marL="457200" lvl="0" indent="-330200" algn="l" rtl="0">
              <a:spcBef>
                <a:spcPts val="0"/>
              </a:spcBef>
              <a:spcAft>
                <a:spcPts val="0"/>
              </a:spcAft>
              <a:buSzPts val="1600"/>
              <a:buFont typeface="Times New Roman"/>
              <a:buChar char="❖"/>
            </a:pPr>
            <a:r>
              <a:rPr lang="en" sz="1600">
                <a:latin typeface="Times New Roman"/>
                <a:ea typeface="Times New Roman"/>
                <a:cs typeface="Times New Roman"/>
                <a:sym typeface="Times New Roman"/>
              </a:rPr>
              <a:t>The material that the Double Hung doors and windows will be out of laminated glass </a:t>
            </a:r>
            <a:endParaRPr sz="1600">
              <a:latin typeface="Times New Roman"/>
              <a:ea typeface="Times New Roman"/>
              <a:cs typeface="Times New Roman"/>
              <a:sym typeface="Times New Roman"/>
            </a:endParaRPr>
          </a:p>
          <a:p>
            <a:pPr marL="457200" lvl="0" indent="-330200" algn="l" rtl="0">
              <a:spcBef>
                <a:spcPts val="0"/>
              </a:spcBef>
              <a:spcAft>
                <a:spcPts val="0"/>
              </a:spcAft>
              <a:buSzPts val="1600"/>
              <a:buFont typeface="Times New Roman"/>
              <a:buChar char="❖"/>
            </a:pPr>
            <a:r>
              <a:rPr lang="en" sz="1600">
                <a:latin typeface="Times New Roman"/>
                <a:ea typeface="Times New Roman"/>
                <a:cs typeface="Times New Roman"/>
                <a:sym typeface="Times New Roman"/>
              </a:rPr>
              <a:t>The laminated glass contains an interlayer that holds the glass together even though it it shattered already. </a:t>
            </a:r>
            <a:endParaRPr sz="1600">
              <a:latin typeface="Times New Roman"/>
              <a:ea typeface="Times New Roman"/>
              <a:cs typeface="Times New Roman"/>
              <a:sym typeface="Times New Roman"/>
            </a:endParaRPr>
          </a:p>
        </p:txBody>
      </p:sp>
      <p:pic>
        <p:nvPicPr>
          <p:cNvPr id="191" name="Google Shape;191;p22"/>
          <p:cNvPicPr preferRelativeResize="0"/>
          <p:nvPr/>
        </p:nvPicPr>
        <p:blipFill>
          <a:blip r:embed="rId3">
            <a:alphaModFix/>
          </a:blip>
          <a:stretch>
            <a:fillRect/>
          </a:stretch>
        </p:blipFill>
        <p:spPr>
          <a:xfrm>
            <a:off x="4155800" y="1970038"/>
            <a:ext cx="4683402" cy="2096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en"/>
              <a:t>2.3  Quality Assurance Plan</a:t>
            </a:r>
            <a:endParaRPr/>
          </a:p>
        </p:txBody>
      </p:sp>
      <p:sp>
        <p:nvSpPr>
          <p:cNvPr id="197" name="Google Shape;197;p23"/>
          <p:cNvSpPr txBox="1">
            <a:spLocks noGrp="1"/>
          </p:cNvSpPr>
          <p:nvPr>
            <p:ph type="body" idx="1"/>
          </p:nvPr>
        </p:nvSpPr>
        <p:spPr>
          <a:xfrm>
            <a:off x="819150" y="1542150"/>
            <a:ext cx="7505700" cy="29517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1700">
                <a:solidFill>
                  <a:schemeClr val="dk2"/>
                </a:solidFill>
                <a:latin typeface="Times New Roman"/>
                <a:ea typeface="Times New Roman"/>
                <a:cs typeface="Times New Roman"/>
                <a:sym typeface="Times New Roman"/>
              </a:rPr>
              <a:t>J</a:t>
            </a:r>
            <a:r>
              <a:rPr lang="en" sz="1600">
                <a:solidFill>
                  <a:schemeClr val="dk2"/>
                </a:solidFill>
                <a:latin typeface="Times New Roman"/>
                <a:ea typeface="Times New Roman"/>
                <a:cs typeface="Times New Roman"/>
                <a:sym typeface="Times New Roman"/>
              </a:rPr>
              <a:t>ORSH construction Inc will :</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120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Have several tests conducted on the concrete and steel before construction. </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The result of the test would be included in the weekly and monthly meetings</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Daily reports would be submitted to show the progress of the construction process </a:t>
            </a:r>
            <a:endParaRPr sz="1600">
              <a:solidFill>
                <a:schemeClr val="dk2"/>
              </a:solidFill>
              <a:latin typeface="Times New Roman"/>
              <a:ea typeface="Times New Roman"/>
              <a:cs typeface="Times New Roman"/>
              <a:sym typeface="Times New Roman"/>
            </a:endParaRPr>
          </a:p>
          <a:p>
            <a:pPr marL="0" lvl="0" indent="0" algn="l" rtl="0">
              <a:lnSpc>
                <a:spcPct val="150000"/>
              </a:lnSpc>
              <a:spcBef>
                <a:spcPts val="1200"/>
              </a:spcBef>
              <a:spcAft>
                <a:spcPts val="1200"/>
              </a:spcAft>
              <a:buClr>
                <a:schemeClr val="dk2"/>
              </a:buClr>
              <a:buSzPts val="1100"/>
              <a:buFont typeface="Arial"/>
              <a:buNone/>
            </a:pPr>
            <a:r>
              <a:rPr lang="en" sz="1600">
                <a:solidFill>
                  <a:schemeClr val="dk2"/>
                </a:solidFill>
                <a:latin typeface="Times New Roman"/>
                <a:ea typeface="Times New Roman"/>
                <a:cs typeface="Times New Roman"/>
                <a:sym typeface="Times New Roman"/>
              </a:rPr>
              <a:t>The shelter is going to build in accordance with the requirements in chapter 16, 18 and 22 of the 2015 Louisiana Building code</a:t>
            </a:r>
            <a:r>
              <a:rPr lang="en">
                <a:solidFill>
                  <a:schemeClr val="dk2"/>
                </a:solidFill>
                <a:latin typeface="Times New Roman"/>
                <a:ea typeface="Times New Roman"/>
                <a:cs typeface="Times New Roman"/>
                <a:sym typeface="Times New Roman"/>
              </a:rPr>
              <a:t>s </a:t>
            </a:r>
            <a:endParaRPr sz="19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lnSpc>
                <a:spcPct val="150000"/>
              </a:lnSpc>
              <a:spcBef>
                <a:spcPts val="1200"/>
              </a:spcBef>
              <a:spcAft>
                <a:spcPts val="1200"/>
              </a:spcAft>
              <a:buClr>
                <a:schemeClr val="dk2"/>
              </a:buClr>
              <a:buSzPts val="1100"/>
              <a:buFont typeface="Arial"/>
              <a:buNone/>
            </a:pPr>
            <a:r>
              <a:rPr lang="en"/>
              <a:t>3. Expected Project Results</a:t>
            </a:r>
            <a:endParaRPr/>
          </a:p>
        </p:txBody>
      </p:sp>
      <p:sp>
        <p:nvSpPr>
          <p:cNvPr id="203" name="Google Shape;203;p24"/>
          <p:cNvSpPr txBox="1">
            <a:spLocks noGrp="1"/>
          </p:cNvSpPr>
          <p:nvPr>
            <p:ph type="body" idx="1"/>
          </p:nvPr>
        </p:nvSpPr>
        <p:spPr>
          <a:xfrm>
            <a:off x="311700" y="1610675"/>
            <a:ext cx="8520600" cy="3143400"/>
          </a:xfrm>
          <a:prstGeom prst="rect">
            <a:avLst/>
          </a:prstGeom>
        </p:spPr>
        <p:txBody>
          <a:bodyPr spcFirstLastPara="1" wrap="square" lIns="91425" tIns="91425" rIns="91425" bIns="91425" anchor="t" anchorCtr="0">
            <a:normAutofit/>
          </a:bodyPr>
          <a:lstStyle/>
          <a:p>
            <a:pPr marL="457200" lvl="0" indent="-330200" algn="just" rtl="0">
              <a:lnSpc>
                <a:spcPct val="150000"/>
              </a:lnSpc>
              <a:spcBef>
                <a:spcPts val="120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We expect to build an emergency shelter with a structure that is strong enough to resist strong winds and floods or hurricanes.</a:t>
            </a:r>
            <a:endParaRPr sz="1600">
              <a:solidFill>
                <a:schemeClr val="dk2"/>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We expect to save more people’s lives with a local shelter in a timely manner, affected by natural disasters.</a:t>
            </a:r>
            <a:endParaRPr sz="1600">
              <a:solidFill>
                <a:schemeClr val="dk2"/>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We expect to help the government to provide a good service and a comfortable place for those people who need to evacuate their houses and might need to stay for longer. Facilitating the organization and providing more efficient services, such as food, water, and first aid. </a:t>
            </a:r>
            <a:endParaRPr sz="16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819150" y="6142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en"/>
              <a:t>3.1 Measure of Success</a:t>
            </a:r>
            <a:endParaRPr/>
          </a:p>
        </p:txBody>
      </p:sp>
      <p:sp>
        <p:nvSpPr>
          <p:cNvPr id="209" name="Google Shape;209;p25"/>
          <p:cNvSpPr txBox="1">
            <a:spLocks noGrp="1"/>
          </p:cNvSpPr>
          <p:nvPr>
            <p:ph type="body" idx="1"/>
          </p:nvPr>
        </p:nvSpPr>
        <p:spPr>
          <a:xfrm>
            <a:off x="311700" y="1397100"/>
            <a:ext cx="8520600" cy="3417000"/>
          </a:xfrm>
          <a:prstGeom prst="rect">
            <a:avLst/>
          </a:prstGeom>
        </p:spPr>
        <p:txBody>
          <a:bodyPr spcFirstLastPara="1" wrap="square" lIns="91425" tIns="91425" rIns="91425" bIns="91425" anchor="t" anchorCtr="0">
            <a:normAutofit/>
          </a:bodyPr>
          <a:lstStyle/>
          <a:p>
            <a:pPr marL="0" lvl="0" indent="0" algn="l" rtl="0">
              <a:lnSpc>
                <a:spcPct val="150000"/>
              </a:lnSpc>
              <a:spcBef>
                <a:spcPts val="1200"/>
              </a:spcBef>
              <a:spcAft>
                <a:spcPts val="0"/>
              </a:spcAft>
              <a:buClr>
                <a:schemeClr val="dk2"/>
              </a:buClr>
              <a:buSzPts val="688"/>
              <a:buFont typeface="Arial"/>
              <a:buNone/>
            </a:pPr>
            <a:r>
              <a:rPr lang="en" sz="1500">
                <a:solidFill>
                  <a:schemeClr val="dk2"/>
                </a:solidFill>
                <a:latin typeface="Times New Roman"/>
                <a:ea typeface="Times New Roman"/>
                <a:cs typeface="Times New Roman"/>
                <a:sym typeface="Times New Roman"/>
              </a:rPr>
              <a:t>The concrete will  be evaluated according to the American Concrete Institute(ACI) requirements to determine its quality. The test would be used to determine the following properties of the concrete used :</a:t>
            </a:r>
            <a:endParaRPr sz="1500">
              <a:solidFill>
                <a:schemeClr val="dk2"/>
              </a:solidFill>
              <a:latin typeface="Times New Roman"/>
              <a:ea typeface="Times New Roman"/>
              <a:cs typeface="Times New Roman"/>
              <a:sym typeface="Times New Roman"/>
            </a:endParaRPr>
          </a:p>
          <a:p>
            <a:pPr marL="457200" lvl="0" indent="-323850" algn="l" rtl="0">
              <a:lnSpc>
                <a:spcPct val="150000"/>
              </a:lnSpc>
              <a:spcBef>
                <a:spcPts val="120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Temperature</a:t>
            </a:r>
            <a:endParaRPr sz="1500">
              <a:solidFill>
                <a:schemeClr val="dk2"/>
              </a:solidFill>
              <a:latin typeface="Times New Roman"/>
              <a:ea typeface="Times New Roman"/>
              <a:cs typeface="Times New Roman"/>
              <a:sym typeface="Times New Roman"/>
            </a:endParaRPr>
          </a:p>
          <a:p>
            <a:pPr marL="457200" lvl="0" indent="-323850" algn="l" rtl="0">
              <a:lnSpc>
                <a:spcPct val="15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Density  </a:t>
            </a:r>
            <a:endParaRPr sz="1500">
              <a:solidFill>
                <a:schemeClr val="dk2"/>
              </a:solidFill>
              <a:latin typeface="Times New Roman"/>
              <a:ea typeface="Times New Roman"/>
              <a:cs typeface="Times New Roman"/>
              <a:sym typeface="Times New Roman"/>
            </a:endParaRPr>
          </a:p>
          <a:p>
            <a:pPr marL="457200" lvl="0" indent="-323850" algn="l" rtl="0">
              <a:lnSpc>
                <a:spcPct val="15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Strength of the concrete </a:t>
            </a:r>
            <a:endParaRPr sz="1500">
              <a:solidFill>
                <a:schemeClr val="dk2"/>
              </a:solidFill>
              <a:latin typeface="Times New Roman"/>
              <a:ea typeface="Times New Roman"/>
              <a:cs typeface="Times New Roman"/>
              <a:sym typeface="Times New Roman"/>
            </a:endParaRPr>
          </a:p>
          <a:p>
            <a:pPr marL="0" lvl="0" indent="0" algn="l" rtl="0">
              <a:lnSpc>
                <a:spcPct val="150000"/>
              </a:lnSpc>
              <a:spcBef>
                <a:spcPts val="1200"/>
              </a:spcBef>
              <a:spcAft>
                <a:spcPts val="0"/>
              </a:spcAft>
              <a:buClr>
                <a:schemeClr val="dk2"/>
              </a:buClr>
              <a:buSzPts val="688"/>
              <a:buFont typeface="Arial"/>
              <a:buNone/>
            </a:pPr>
            <a:r>
              <a:rPr lang="en" sz="1500">
                <a:solidFill>
                  <a:schemeClr val="dk2"/>
                </a:solidFill>
                <a:latin typeface="Times New Roman"/>
                <a:ea typeface="Times New Roman"/>
                <a:cs typeface="Times New Roman"/>
                <a:sym typeface="Times New Roman"/>
              </a:rPr>
              <a:t>Once the concrete passes all the requirements, then it would be used. </a:t>
            </a:r>
            <a:endParaRPr sz="1500">
              <a:solidFill>
                <a:schemeClr val="dk2"/>
              </a:solidFill>
              <a:latin typeface="Times New Roman"/>
              <a:ea typeface="Times New Roman"/>
              <a:cs typeface="Times New Roman"/>
              <a:sym typeface="Times New Roman"/>
            </a:endParaRPr>
          </a:p>
          <a:p>
            <a:pPr marL="0" lvl="0" indent="0" algn="l" rtl="0">
              <a:lnSpc>
                <a:spcPct val="150000"/>
              </a:lnSpc>
              <a:spcBef>
                <a:spcPts val="1200"/>
              </a:spcBef>
              <a:spcAft>
                <a:spcPts val="1200"/>
              </a:spcAft>
              <a:buClr>
                <a:schemeClr val="dk2"/>
              </a:buClr>
              <a:buSzPts val="688"/>
              <a:buFont typeface="Arial"/>
              <a:buNone/>
            </a:pPr>
            <a:r>
              <a:rPr lang="en" sz="1500">
                <a:solidFill>
                  <a:schemeClr val="dk2"/>
                </a:solidFill>
                <a:latin typeface="Times New Roman"/>
                <a:ea typeface="Times New Roman"/>
                <a:cs typeface="Times New Roman"/>
                <a:sym typeface="Times New Roman"/>
              </a:rPr>
              <a:t>The steel that would be used will be tested for its compression and tensile strength against extreme weather like hurricanes</a:t>
            </a:r>
            <a:endParaRPr sz="20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xfrm>
            <a:off x="311700" y="295350"/>
            <a:ext cx="8520600" cy="623400"/>
          </a:xfrm>
          <a:prstGeom prst="rect">
            <a:avLst/>
          </a:prstGeom>
        </p:spPr>
        <p:txBody>
          <a:bodyPr spcFirstLastPara="1" wrap="square" lIns="91425" tIns="91425" rIns="91425" bIns="91425" anchor="t" anchorCtr="0">
            <a:noAutofit/>
          </a:bodyPr>
          <a:lstStyle/>
          <a:p>
            <a:pPr marL="0" lvl="0" indent="0" algn="ctr" rtl="0">
              <a:lnSpc>
                <a:spcPct val="150000"/>
              </a:lnSpc>
              <a:spcBef>
                <a:spcPts val="1200"/>
              </a:spcBef>
              <a:spcAft>
                <a:spcPts val="1200"/>
              </a:spcAft>
              <a:buClr>
                <a:schemeClr val="dk2"/>
              </a:buClr>
              <a:buSzPts val="1100"/>
              <a:buFont typeface="Arial"/>
              <a:buNone/>
            </a:pPr>
            <a:r>
              <a:rPr lang="en"/>
              <a:t>3.2 Budget </a:t>
            </a:r>
            <a:endParaRPr/>
          </a:p>
        </p:txBody>
      </p:sp>
      <p:graphicFrame>
        <p:nvGraphicFramePr>
          <p:cNvPr id="215" name="Google Shape;215;p26"/>
          <p:cNvGraphicFramePr/>
          <p:nvPr/>
        </p:nvGraphicFramePr>
        <p:xfrm>
          <a:off x="664563" y="1068405"/>
          <a:ext cx="3000000" cy="3000000"/>
        </p:xfrm>
        <a:graphic>
          <a:graphicData uri="http://schemas.openxmlformats.org/drawingml/2006/table">
            <a:tbl>
              <a:tblPr>
                <a:noFill/>
                <a:tableStyleId>{13ECC3A5-F780-4950-BA4B-B9F97FFEF0AE}</a:tableStyleId>
              </a:tblPr>
              <a:tblGrid>
                <a:gridCol w="2507600">
                  <a:extLst>
                    <a:ext uri="{9D8B030D-6E8A-4147-A177-3AD203B41FA5}">
                      <a16:colId xmlns:a16="http://schemas.microsoft.com/office/drawing/2014/main" val="20000"/>
                    </a:ext>
                  </a:extLst>
                </a:gridCol>
                <a:gridCol w="4300025">
                  <a:extLst>
                    <a:ext uri="{9D8B030D-6E8A-4147-A177-3AD203B41FA5}">
                      <a16:colId xmlns:a16="http://schemas.microsoft.com/office/drawing/2014/main" val="20001"/>
                    </a:ext>
                  </a:extLst>
                </a:gridCol>
                <a:gridCol w="1240100">
                  <a:extLst>
                    <a:ext uri="{9D8B030D-6E8A-4147-A177-3AD203B41FA5}">
                      <a16:colId xmlns:a16="http://schemas.microsoft.com/office/drawing/2014/main" val="20002"/>
                    </a:ext>
                  </a:extLst>
                </a:gridCol>
              </a:tblGrid>
              <a:tr h="689400">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Land Acquisition/ Construction</a:t>
                      </a:r>
                      <a:endParaRPr sz="15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Acquisition of the land where the shelter will be constructed. Construction materials such as bricks, concrete, steel, etc…</a:t>
                      </a:r>
                      <a:endParaRPr sz="1500">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sz="1500" b="1">
                          <a:latin typeface="Times New Roman"/>
                          <a:ea typeface="Times New Roman"/>
                          <a:cs typeface="Times New Roman"/>
                          <a:sym typeface="Times New Roman"/>
                        </a:rPr>
                        <a:t>$ 1,800,000</a:t>
                      </a:r>
                      <a:endParaRPr sz="15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720100">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Project management &amp; Design</a:t>
                      </a:r>
                      <a:endParaRPr sz="15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Architect, engineers, project manager, and other professional services. The salary base is $60K/year.</a:t>
                      </a:r>
                      <a:endParaRPr sz="1500">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sz="1500" b="1">
                          <a:latin typeface="Times New Roman"/>
                          <a:ea typeface="Times New Roman"/>
                          <a:cs typeface="Times New Roman"/>
                          <a:sym typeface="Times New Roman"/>
                        </a:rPr>
                        <a:t>$ 1,080,000</a:t>
                      </a:r>
                      <a:endParaRPr sz="15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689400">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Construction Worker</a:t>
                      </a:r>
                      <a:endParaRPr sz="15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Construction inspector, Capeners, brick mason, painter, Roofer … The salary base is $35k/ year. (14 workers)</a:t>
                      </a:r>
                      <a:endParaRPr sz="1500">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sz="1500" b="1">
                          <a:latin typeface="Times New Roman"/>
                          <a:ea typeface="Times New Roman"/>
                          <a:cs typeface="Times New Roman"/>
                          <a:sym typeface="Times New Roman"/>
                        </a:rPr>
                        <a:t>$ 980,000</a:t>
                      </a:r>
                      <a:endParaRPr sz="15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996550">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Furniture</a:t>
                      </a:r>
                      <a:endParaRPr sz="1500">
                        <a:latin typeface="Times New Roman"/>
                        <a:ea typeface="Times New Roman"/>
                        <a:cs typeface="Times New Roman"/>
                        <a:sym typeface="Times New Roman"/>
                      </a:endParaRPr>
                    </a:p>
                  </a:txBody>
                  <a:tcPr marL="63500" marR="63500" marT="63500" marB="63500">
                    <a:lnB w="12700" cap="flat" cmpd="sng">
                      <a:solidFill>
                        <a:srgbClr val="233A44"/>
                      </a:solidFill>
                      <a:prstDash val="solid"/>
                      <a:round/>
                      <a:headEnd type="none" w="sm" len="sm"/>
                      <a:tailEnd type="none" w="sm" len="sm"/>
                    </a:lnB>
                  </a:tcPr>
                </a:tc>
                <a:tc>
                  <a:txBody>
                    <a:bodyPr/>
                    <a:lstStyle/>
                    <a:p>
                      <a:pPr marL="0" lvl="0" indent="0" algn="l" rtl="0">
                        <a:lnSpc>
                          <a:spcPct val="150000"/>
                        </a:lnSpc>
                        <a:spcBef>
                          <a:spcPts val="1200"/>
                        </a:spcBef>
                        <a:spcAft>
                          <a:spcPts val="1200"/>
                        </a:spcAft>
                        <a:buNone/>
                      </a:pPr>
                      <a:r>
                        <a:rPr lang="en" sz="1500">
                          <a:latin typeface="Times New Roman"/>
                          <a:ea typeface="Times New Roman"/>
                          <a:cs typeface="Times New Roman"/>
                          <a:sym typeface="Times New Roman"/>
                        </a:rPr>
                        <a:t> Includes  bunk beds, and the kitchen furniture/equipaments.</a:t>
                      </a:r>
                      <a:endParaRPr sz="1500">
                        <a:latin typeface="Times New Roman"/>
                        <a:ea typeface="Times New Roman"/>
                        <a:cs typeface="Times New Roman"/>
                        <a:sym typeface="Times New Roman"/>
                      </a:endParaRPr>
                    </a:p>
                  </a:txBody>
                  <a:tcPr marL="63500" marR="63500" marT="63500" marB="63500">
                    <a:lnB w="12700" cap="flat" cmpd="sng">
                      <a:solidFill>
                        <a:srgbClr val="233A44"/>
                      </a:solidFill>
                      <a:prstDash val="solid"/>
                      <a:round/>
                      <a:headEnd type="none" w="sm" len="sm"/>
                      <a:tailEnd type="none" w="sm" len="sm"/>
                    </a:lnB>
                  </a:tcPr>
                </a:tc>
                <a:tc>
                  <a:txBody>
                    <a:bodyPr/>
                    <a:lstStyle/>
                    <a:p>
                      <a:pPr marL="0" lvl="0" indent="0" algn="ctr" rtl="0">
                        <a:spcBef>
                          <a:spcPts val="0"/>
                        </a:spcBef>
                        <a:spcAft>
                          <a:spcPts val="0"/>
                        </a:spcAft>
                        <a:buNone/>
                      </a:pPr>
                      <a:r>
                        <a:rPr lang="en" sz="1500" b="1">
                          <a:latin typeface="Times New Roman"/>
                          <a:ea typeface="Times New Roman"/>
                          <a:cs typeface="Times New Roman"/>
                          <a:sym typeface="Times New Roman"/>
                        </a:rPr>
                        <a:t>$ 75,000</a:t>
                      </a:r>
                      <a:endParaRPr sz="1500" b="1">
                        <a:latin typeface="Times New Roman"/>
                        <a:ea typeface="Times New Roman"/>
                        <a:cs typeface="Times New Roman"/>
                        <a:sym typeface="Times New Roman"/>
                      </a:endParaRPr>
                    </a:p>
                  </a:txBody>
                  <a:tcPr marL="63500" marR="63500" marT="63500" marB="63500">
                    <a:lnB w="12700" cap="flat" cmpd="sng">
                      <a:solidFill>
                        <a:srgbClr val="233A44"/>
                      </a:solidFill>
                      <a:prstDash val="solid"/>
                      <a:round/>
                      <a:headEnd type="none" w="sm" len="sm"/>
                      <a:tailEnd type="none" w="sm" len="sm"/>
                    </a:lnB>
                  </a:tcPr>
                </a:tc>
                <a:extLst>
                  <a:ext uri="{0D108BD9-81ED-4DB2-BD59-A6C34878D82A}">
                    <a16:rowId xmlns:a16="http://schemas.microsoft.com/office/drawing/2014/main" val="10003"/>
                  </a:ext>
                </a:extLst>
              </a:tr>
              <a:tr h="340350">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Sub-Total </a:t>
                      </a:r>
                      <a:endParaRPr b="1">
                        <a:latin typeface="Times New Roman"/>
                        <a:ea typeface="Times New Roman"/>
                        <a:cs typeface="Times New Roman"/>
                        <a:sym typeface="Times New Roman"/>
                      </a:endParaRPr>
                    </a:p>
                  </a:txBody>
                  <a:tcPr marL="63500" marR="63500" marT="63500" marB="63500">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b="1">
                        <a:latin typeface="Times New Roman"/>
                        <a:ea typeface="Times New Roman"/>
                        <a:cs typeface="Times New Roman"/>
                        <a:sym typeface="Times New Roman"/>
                      </a:endParaRPr>
                    </a:p>
                  </a:txBody>
                  <a:tcPr marL="63500" marR="63500" marT="63500" marB="63500">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500" b="1">
                          <a:latin typeface="Times New Roman"/>
                          <a:ea typeface="Times New Roman"/>
                          <a:cs typeface="Times New Roman"/>
                          <a:sym typeface="Times New Roman"/>
                        </a:rPr>
                        <a:t>$ 3,935,000</a:t>
                      </a:r>
                      <a:endParaRPr/>
                    </a:p>
                  </a:txBody>
                  <a:tcPr marL="63500" marR="63500" marT="63500" marB="63500">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title"/>
          </p:nvPr>
        </p:nvSpPr>
        <p:spPr>
          <a:xfrm>
            <a:off x="311700" y="254525"/>
            <a:ext cx="8520600" cy="623400"/>
          </a:xfrm>
          <a:prstGeom prst="rect">
            <a:avLst/>
          </a:prstGeom>
        </p:spPr>
        <p:txBody>
          <a:bodyPr spcFirstLastPara="1" wrap="square" lIns="91425" tIns="91425" rIns="91425" bIns="91425" anchor="t" anchorCtr="0">
            <a:noAutofit/>
          </a:bodyPr>
          <a:lstStyle/>
          <a:p>
            <a:pPr marL="0" lvl="0" indent="0" algn="ctr" rtl="0">
              <a:lnSpc>
                <a:spcPct val="150000"/>
              </a:lnSpc>
              <a:spcBef>
                <a:spcPts val="1200"/>
              </a:spcBef>
              <a:spcAft>
                <a:spcPts val="1200"/>
              </a:spcAft>
              <a:buClr>
                <a:schemeClr val="dk2"/>
              </a:buClr>
              <a:buSzPts val="1100"/>
              <a:buFont typeface="Arial"/>
              <a:buNone/>
            </a:pPr>
            <a:r>
              <a:rPr lang="en"/>
              <a:t>4. Schedule</a:t>
            </a:r>
            <a:endParaRPr/>
          </a:p>
        </p:txBody>
      </p:sp>
      <p:graphicFrame>
        <p:nvGraphicFramePr>
          <p:cNvPr id="221" name="Google Shape;221;p27"/>
          <p:cNvGraphicFramePr/>
          <p:nvPr/>
        </p:nvGraphicFramePr>
        <p:xfrm>
          <a:off x="757900" y="877925"/>
          <a:ext cx="3000000" cy="3000000"/>
        </p:xfrm>
        <a:graphic>
          <a:graphicData uri="http://schemas.openxmlformats.org/drawingml/2006/table">
            <a:tbl>
              <a:tblPr>
                <a:noFill/>
                <a:tableStyleId>{13ECC3A5-F780-4950-BA4B-B9F97FFEF0AE}</a:tableStyleId>
              </a:tblPr>
              <a:tblGrid>
                <a:gridCol w="2096875">
                  <a:extLst>
                    <a:ext uri="{9D8B030D-6E8A-4147-A177-3AD203B41FA5}">
                      <a16:colId xmlns:a16="http://schemas.microsoft.com/office/drawing/2014/main" val="20000"/>
                    </a:ext>
                  </a:extLst>
                </a:gridCol>
                <a:gridCol w="5738150">
                  <a:extLst>
                    <a:ext uri="{9D8B030D-6E8A-4147-A177-3AD203B41FA5}">
                      <a16:colId xmlns:a16="http://schemas.microsoft.com/office/drawing/2014/main" val="20001"/>
                    </a:ext>
                  </a:extLst>
                </a:gridCol>
              </a:tblGrid>
              <a:tr h="399100">
                <a:tc>
                  <a:txBody>
                    <a:bodyPr/>
                    <a:lstStyle/>
                    <a:p>
                      <a:pPr marL="0" lvl="0" indent="0" algn="ctr" rtl="0">
                        <a:spcBef>
                          <a:spcPts val="0"/>
                        </a:spcBef>
                        <a:spcAft>
                          <a:spcPts val="0"/>
                        </a:spcAft>
                        <a:buNone/>
                      </a:pPr>
                      <a:r>
                        <a:rPr lang="en" sz="1700" b="1">
                          <a:latin typeface="Times New Roman"/>
                          <a:ea typeface="Times New Roman"/>
                          <a:cs typeface="Times New Roman"/>
                          <a:sym typeface="Times New Roman"/>
                        </a:rPr>
                        <a:t>Date</a:t>
                      </a:r>
                      <a:endParaRPr sz="1500">
                        <a:latin typeface="Times New Roman"/>
                        <a:ea typeface="Times New Roman"/>
                        <a:cs typeface="Times New Roman"/>
                        <a:sym typeface="Times New Roman"/>
                      </a:endParaRPr>
                    </a:p>
                  </a:txBody>
                  <a:tcPr marL="63500" marR="63500" marT="63500" marB="63500">
                    <a:solidFill>
                      <a:srgbClr val="C9DAF8"/>
                    </a:solidFill>
                  </a:tcPr>
                </a:tc>
                <a:tc>
                  <a:txBody>
                    <a:bodyPr/>
                    <a:lstStyle/>
                    <a:p>
                      <a:pPr marL="0" lvl="0" indent="0" algn="ctr" rtl="0">
                        <a:spcBef>
                          <a:spcPts val="0"/>
                        </a:spcBef>
                        <a:spcAft>
                          <a:spcPts val="0"/>
                        </a:spcAft>
                        <a:buNone/>
                      </a:pPr>
                      <a:r>
                        <a:rPr lang="en" sz="1700" b="1">
                          <a:latin typeface="Times New Roman"/>
                          <a:ea typeface="Times New Roman"/>
                          <a:cs typeface="Times New Roman"/>
                          <a:sym typeface="Times New Roman"/>
                        </a:rPr>
                        <a:t>Task </a:t>
                      </a:r>
                      <a:endParaRPr sz="1500">
                        <a:latin typeface="Times New Roman"/>
                        <a:ea typeface="Times New Roman"/>
                        <a:cs typeface="Times New Roman"/>
                        <a:sym typeface="Times New Roman"/>
                      </a:endParaRPr>
                    </a:p>
                  </a:txBody>
                  <a:tcPr marL="63500" marR="63500" marT="63500" marB="63500">
                    <a:solidFill>
                      <a:srgbClr val="C9DAF8"/>
                    </a:solidFill>
                  </a:tcPr>
                </a:tc>
                <a:extLst>
                  <a:ext uri="{0D108BD9-81ED-4DB2-BD59-A6C34878D82A}">
                    <a16:rowId xmlns:a16="http://schemas.microsoft.com/office/drawing/2014/main" val="10000"/>
                  </a:ext>
                </a:extLst>
              </a:tr>
              <a:tr h="1032600">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May - August, 2022</a:t>
                      </a:r>
                      <a:endParaRPr>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Meet with the mayor of New Orleans, Latoya Cantrell, St. Bernard Parish President Guy McInnis</a:t>
                      </a:r>
                      <a:r>
                        <a:rPr lang="en" sz="1500" b="1">
                          <a:latin typeface="Times New Roman"/>
                          <a:ea typeface="Times New Roman"/>
                          <a:cs typeface="Times New Roman"/>
                          <a:sym typeface="Times New Roman"/>
                        </a:rPr>
                        <a:t>, </a:t>
                      </a:r>
                      <a:r>
                        <a:rPr lang="en" sz="1500">
                          <a:latin typeface="Times New Roman"/>
                          <a:ea typeface="Times New Roman"/>
                          <a:cs typeface="Times New Roman"/>
                          <a:sym typeface="Times New Roman"/>
                        </a:rPr>
                        <a:t>and Homeland security emergency preparedness, John Rahaim to discuss the project and develop the Project Management Plan. </a:t>
                      </a:r>
                      <a:endParaRPr sz="15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808425">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August - January 2023</a:t>
                      </a:r>
                      <a:r>
                        <a:rPr lang="en" sz="1800" b="1">
                          <a:latin typeface="Times New Roman"/>
                          <a:ea typeface="Times New Roman"/>
                          <a:cs typeface="Times New Roman"/>
                          <a:sym typeface="Times New Roman"/>
                        </a:rPr>
                        <a:t> </a:t>
                      </a:r>
                      <a:endParaRPr>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Finalize project building plans. Secure architect for building design specifications. Develop shelter operations policies. Create an operating budget and funding sustainability plan.</a:t>
                      </a:r>
                      <a:endParaRPr sz="15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584250">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January 2023 - February 2025 </a:t>
                      </a:r>
                      <a:endParaRPr>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Begin construction work,  staff recruitment, and review operations plan. </a:t>
                      </a:r>
                      <a:endParaRPr sz="15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808425">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March, 2025</a:t>
                      </a:r>
                      <a:endParaRPr>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Revision and approval of the mayor of New Orleans, Latoya Cantrell, St. Bernard Parish President, Guy McInnis</a:t>
                      </a:r>
                      <a:r>
                        <a:rPr lang="en" sz="1500" b="1">
                          <a:latin typeface="Times New Roman"/>
                          <a:ea typeface="Times New Roman"/>
                          <a:cs typeface="Times New Roman"/>
                          <a:sym typeface="Times New Roman"/>
                        </a:rPr>
                        <a:t>, </a:t>
                      </a:r>
                      <a:r>
                        <a:rPr lang="en" sz="1500">
                          <a:latin typeface="Times New Roman"/>
                          <a:ea typeface="Times New Roman"/>
                          <a:cs typeface="Times New Roman"/>
                          <a:sym typeface="Times New Roman"/>
                        </a:rPr>
                        <a:t>and Homeland security emergency preparedness, John Rahaim of the shelter. </a:t>
                      </a:r>
                      <a:endParaRPr sz="15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365225">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April - May, 2025</a:t>
                      </a:r>
                      <a:endParaRPr>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500">
                          <a:latin typeface="Times New Roman"/>
                          <a:ea typeface="Times New Roman"/>
                          <a:cs typeface="Times New Roman"/>
                          <a:sym typeface="Times New Roman"/>
                        </a:rPr>
                        <a:t>OPEN FACILITY </a:t>
                      </a:r>
                      <a:endParaRPr sz="15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311700" y="10880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Reference</a:t>
            </a:r>
            <a:endParaRPr/>
          </a:p>
        </p:txBody>
      </p:sp>
      <p:sp>
        <p:nvSpPr>
          <p:cNvPr id="227" name="Google Shape;227;p28"/>
          <p:cNvSpPr txBox="1">
            <a:spLocks noGrp="1"/>
          </p:cNvSpPr>
          <p:nvPr>
            <p:ph type="body" idx="1"/>
          </p:nvPr>
        </p:nvSpPr>
        <p:spPr>
          <a:xfrm>
            <a:off x="311700" y="555325"/>
            <a:ext cx="8520600" cy="4218300"/>
          </a:xfrm>
          <a:prstGeom prst="rect">
            <a:avLst/>
          </a:prstGeom>
        </p:spPr>
        <p:txBody>
          <a:bodyPr spcFirstLastPara="1" wrap="square" lIns="91425" tIns="91425" rIns="91425" bIns="91425" anchor="t" anchorCtr="0">
            <a:normAutofit fontScale="70000"/>
          </a:bodyPr>
          <a:lstStyle/>
          <a:p>
            <a:pPr marL="0" lvl="0" indent="0" algn="l" rtl="0">
              <a:lnSpc>
                <a:spcPct val="150000"/>
              </a:lnSpc>
              <a:spcBef>
                <a:spcPts val="1200"/>
              </a:spcBef>
              <a:spcAft>
                <a:spcPts val="0"/>
              </a:spcAft>
              <a:buClr>
                <a:schemeClr val="dk2"/>
              </a:buClr>
              <a:buSzPct val="68750"/>
              <a:buFont typeface="Arial"/>
              <a:buNone/>
            </a:pPr>
            <a:r>
              <a:rPr lang="en" sz="1600">
                <a:solidFill>
                  <a:schemeClr val="dk2"/>
                </a:solidFill>
                <a:latin typeface="Times New Roman"/>
                <a:ea typeface="Times New Roman"/>
                <a:cs typeface="Times New Roman"/>
                <a:sym typeface="Times New Roman"/>
              </a:rPr>
              <a:t>rthompson@theadvocate.com, R. I. C. H. A. R. D. T. H. O. M. P. S. O. N. |. (2015, August 23).</a:t>
            </a:r>
            <a:endParaRPr sz="1600">
              <a:solidFill>
                <a:schemeClr val="dk2"/>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Clr>
                <a:schemeClr val="dk2"/>
              </a:buClr>
              <a:buSzPct val="68750"/>
              <a:buFont typeface="Arial"/>
              <a:buNone/>
            </a:pPr>
            <a:r>
              <a:rPr lang="en" sz="1600" i="1">
                <a:solidFill>
                  <a:schemeClr val="dk2"/>
                </a:solidFill>
                <a:latin typeface="Times New Roman"/>
                <a:ea typeface="Times New Roman"/>
                <a:cs typeface="Times New Roman"/>
                <a:sym typeface="Times New Roman"/>
              </a:rPr>
              <a:t>St. Bernard Parish rebuilds itself from utter devastation after Hurricane Katrina</a:t>
            </a:r>
            <a:r>
              <a:rPr lang="en" sz="1600">
                <a:solidFill>
                  <a:schemeClr val="dk2"/>
                </a:solidFill>
                <a:latin typeface="Times New Roman"/>
                <a:ea typeface="Times New Roman"/>
                <a:cs typeface="Times New Roman"/>
                <a:sym typeface="Times New Roman"/>
              </a:rPr>
              <a:t>. The Advocate. Retrieved May 1, 2022, from </a:t>
            </a:r>
            <a:r>
              <a:rPr lang="en" sz="16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https://www.theadvocate.com/baton_rouge/news/article_8b548335-05ab-51c0-aa88-4ba5400a1c58.html#:~:text=.-,Hurricane%20Katrina%20left%20St.%20Bernard%20Parish%20a%20ruin.,story%20homes%20off%20their%20foundations</a:t>
            </a:r>
            <a:endParaRPr sz="1600">
              <a:solidFill>
                <a:schemeClr val="dk2"/>
              </a:solidFill>
              <a:latin typeface="Times New Roman"/>
              <a:ea typeface="Times New Roman"/>
              <a:cs typeface="Times New Roman"/>
              <a:sym typeface="Times New Roman"/>
            </a:endParaRPr>
          </a:p>
          <a:p>
            <a:pPr marL="0" lvl="0" indent="0" algn="l" rtl="0">
              <a:lnSpc>
                <a:spcPct val="150000"/>
              </a:lnSpc>
              <a:spcBef>
                <a:spcPts val="1200"/>
              </a:spcBef>
              <a:spcAft>
                <a:spcPts val="0"/>
              </a:spcAft>
              <a:buClr>
                <a:schemeClr val="dk2"/>
              </a:buClr>
              <a:buSzPct val="68750"/>
              <a:buFont typeface="Arial"/>
              <a:buNone/>
            </a:pPr>
            <a:r>
              <a:rPr lang="en" sz="1600">
                <a:solidFill>
                  <a:schemeClr val="dk2"/>
                </a:solidFill>
                <a:latin typeface="Times New Roman"/>
                <a:ea typeface="Times New Roman"/>
                <a:cs typeface="Times New Roman"/>
                <a:sym typeface="Times New Roman"/>
              </a:rPr>
              <a:t>SAMHSA. (2022, April 22). </a:t>
            </a:r>
            <a:r>
              <a:rPr lang="en" sz="1600" i="1">
                <a:solidFill>
                  <a:schemeClr val="dk2"/>
                </a:solidFill>
                <a:latin typeface="Times New Roman"/>
                <a:ea typeface="Times New Roman"/>
                <a:cs typeface="Times New Roman"/>
                <a:sym typeface="Times New Roman"/>
              </a:rPr>
              <a:t>Homelessness Resources: Housing and Shelter</a:t>
            </a:r>
            <a:r>
              <a:rPr lang="en" sz="1600">
                <a:solidFill>
                  <a:schemeClr val="dk2"/>
                </a:solidFill>
                <a:latin typeface="Times New Roman"/>
                <a:ea typeface="Times New Roman"/>
                <a:cs typeface="Times New Roman"/>
                <a:sym typeface="Times New Roman"/>
              </a:rPr>
              <a:t>. SAMHSA.</a:t>
            </a:r>
            <a:endParaRPr sz="1600">
              <a:solidFill>
                <a:schemeClr val="dk2"/>
              </a:solidFill>
              <a:latin typeface="Times New Roman"/>
              <a:ea typeface="Times New Roman"/>
              <a:cs typeface="Times New Roman"/>
              <a:sym typeface="Times New Roman"/>
            </a:endParaRPr>
          </a:p>
          <a:p>
            <a:pPr marL="0" lvl="0" indent="457200" algn="l" rtl="0">
              <a:lnSpc>
                <a:spcPct val="150000"/>
              </a:lnSpc>
              <a:spcBef>
                <a:spcPts val="1200"/>
              </a:spcBef>
              <a:spcAft>
                <a:spcPts val="0"/>
              </a:spcAft>
              <a:buClr>
                <a:schemeClr val="dk2"/>
              </a:buClr>
              <a:buSzPct val="68750"/>
              <a:buFont typeface="Arial"/>
              <a:buNone/>
            </a:pPr>
            <a:r>
              <a:rPr lang="en" sz="1600">
                <a:solidFill>
                  <a:schemeClr val="dk2"/>
                </a:solidFill>
                <a:latin typeface="Times New Roman"/>
                <a:ea typeface="Times New Roman"/>
                <a:cs typeface="Times New Roman"/>
                <a:sym typeface="Times New Roman"/>
              </a:rPr>
              <a:t>Retrieved May 1, 2022, from</a:t>
            </a:r>
            <a:endParaRPr sz="1600">
              <a:solidFill>
                <a:schemeClr val="dk2"/>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Clr>
                <a:schemeClr val="dk2"/>
              </a:buClr>
              <a:buSzPct val="68750"/>
              <a:buFont typeface="Arial"/>
              <a:buNone/>
            </a:pPr>
            <a:r>
              <a:rPr lang="en" sz="1600" u="sng">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https://www.samhsa.gov/homelessness-programs-resources/hpr-resources/housing-shelter#:~:text=Transitional%20or%20supportive%20housing%20and,commonly%20recognized%20causes%20of%20homelessness</a:t>
            </a:r>
            <a:endParaRPr sz="1600">
              <a:solidFill>
                <a:schemeClr val="dk2"/>
              </a:solidFill>
              <a:latin typeface="Times New Roman"/>
              <a:ea typeface="Times New Roman"/>
              <a:cs typeface="Times New Roman"/>
              <a:sym typeface="Times New Roman"/>
            </a:endParaRPr>
          </a:p>
          <a:p>
            <a:pPr marL="0" lvl="0" indent="0" algn="l" rtl="0">
              <a:lnSpc>
                <a:spcPct val="150000"/>
              </a:lnSpc>
              <a:spcBef>
                <a:spcPts val="1200"/>
              </a:spcBef>
              <a:spcAft>
                <a:spcPts val="0"/>
              </a:spcAft>
              <a:buClr>
                <a:schemeClr val="dk2"/>
              </a:buClr>
              <a:buSzPct val="68750"/>
              <a:buFont typeface="Arial"/>
              <a:buNone/>
            </a:pPr>
            <a:r>
              <a:rPr lang="en" sz="1600">
                <a:solidFill>
                  <a:schemeClr val="dk2"/>
                </a:solidFill>
                <a:latin typeface="Times New Roman"/>
                <a:ea typeface="Times New Roman"/>
                <a:cs typeface="Times New Roman"/>
                <a:sym typeface="Times New Roman"/>
              </a:rPr>
              <a:t>N.d. </a:t>
            </a:r>
            <a:r>
              <a:rPr lang="en" sz="1600" i="1">
                <a:solidFill>
                  <a:schemeClr val="dk2"/>
                </a:solidFill>
                <a:latin typeface="Times New Roman"/>
                <a:ea typeface="Times New Roman"/>
                <a:cs typeface="Times New Roman"/>
                <a:sym typeface="Times New Roman"/>
              </a:rPr>
              <a:t>Emergency shelter project - Ozaukee Country</a:t>
            </a:r>
            <a:r>
              <a:rPr lang="en" sz="1600">
                <a:solidFill>
                  <a:schemeClr val="dk2"/>
                </a:solidFill>
                <a:latin typeface="Times New Roman"/>
                <a:ea typeface="Times New Roman"/>
                <a:cs typeface="Times New Roman"/>
                <a:sym typeface="Times New Roman"/>
              </a:rPr>
              <a:t>. Retrieved from </a:t>
            </a:r>
            <a:r>
              <a:rPr lang="en" sz="1600" u="sng">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https://www.familypromiseoz.org/wp-content/uploads/2021/08/Emergency-Shelter-Project-OZ-Case-Statement.pdf</a:t>
            </a:r>
            <a:endParaRPr sz="1600">
              <a:solidFill>
                <a:schemeClr val="dk2"/>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Clr>
                <a:schemeClr val="dk2"/>
              </a:buClr>
              <a:buSzPct val="122222"/>
              <a:buFont typeface="Arial"/>
              <a:buNone/>
            </a:pPr>
            <a:endParaRPr sz="900">
              <a:solidFill>
                <a:schemeClr val="dk2"/>
              </a:solidFill>
              <a:latin typeface="Times New Roman"/>
              <a:ea typeface="Times New Roman"/>
              <a:cs typeface="Times New Roman"/>
              <a:sym typeface="Times New Roman"/>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11700" y="115950"/>
            <a:ext cx="8520600" cy="623400"/>
          </a:xfrm>
          <a:prstGeom prst="rect">
            <a:avLst/>
          </a:prstGeom>
        </p:spPr>
        <p:txBody>
          <a:bodyPr spcFirstLastPara="1" wrap="square" lIns="91425" tIns="91425" rIns="91425" bIns="91425" anchor="t" anchorCtr="0">
            <a:normAutofit fontScale="90000"/>
          </a:bodyPr>
          <a:lstStyle/>
          <a:p>
            <a:pPr marL="457200" lvl="0" indent="-400050" algn="l" rtl="0">
              <a:spcBef>
                <a:spcPts val="0"/>
              </a:spcBef>
              <a:spcAft>
                <a:spcPts val="0"/>
              </a:spcAft>
              <a:buSzPct val="100000"/>
              <a:buAutoNum type="arabicPeriod"/>
            </a:pPr>
            <a:r>
              <a:rPr lang="en"/>
              <a:t>Introduction</a:t>
            </a:r>
            <a:endParaRPr/>
          </a:p>
        </p:txBody>
      </p:sp>
      <p:sp>
        <p:nvSpPr>
          <p:cNvPr id="135" name="Google Shape;135;p14"/>
          <p:cNvSpPr txBox="1">
            <a:spLocks noGrp="1"/>
          </p:cNvSpPr>
          <p:nvPr>
            <p:ph type="body" idx="1"/>
          </p:nvPr>
        </p:nvSpPr>
        <p:spPr>
          <a:xfrm>
            <a:off x="311700" y="665700"/>
            <a:ext cx="5468400" cy="42273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lnSpc>
                <a:spcPct val="130000"/>
              </a:lnSpc>
              <a:spcBef>
                <a:spcPts val="120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Emergency shelters are necessary to secure the safety of people who are in danger of a natural disaster hitting their houses</a:t>
            </a:r>
            <a:endParaRPr sz="1500">
              <a:solidFill>
                <a:schemeClr val="dk2"/>
              </a:solidFill>
              <a:latin typeface="Times New Roman"/>
              <a:ea typeface="Times New Roman"/>
              <a:cs typeface="Times New Roman"/>
              <a:sym typeface="Times New Roman"/>
            </a:endParaRPr>
          </a:p>
          <a:p>
            <a:pPr marL="457200" lvl="0" indent="-323850" algn="l" rtl="0">
              <a:lnSpc>
                <a:spcPct val="13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Hurricane Katrina was a category 5 Atlantic hurricane going at about 280 km per hour, killed over 1800 people, destroyed 800,000 homes, and total damages of around $160 billion</a:t>
            </a:r>
            <a:endParaRPr sz="1500">
              <a:solidFill>
                <a:schemeClr val="dk2"/>
              </a:solidFill>
              <a:latin typeface="Times New Roman"/>
              <a:ea typeface="Times New Roman"/>
              <a:cs typeface="Times New Roman"/>
              <a:sym typeface="Times New Roman"/>
            </a:endParaRPr>
          </a:p>
          <a:p>
            <a:pPr marL="457200" lvl="0" indent="-323850" algn="l" rtl="0">
              <a:lnSpc>
                <a:spcPct val="13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Our team at JORSH construction INC. plans to build an emergency shelter for the people who reside in New Orleans, St. Bernard Parish since it was severely flooded.</a:t>
            </a:r>
            <a:endParaRPr sz="1500">
              <a:solidFill>
                <a:schemeClr val="dk2"/>
              </a:solidFill>
              <a:latin typeface="Times New Roman"/>
              <a:ea typeface="Times New Roman"/>
              <a:cs typeface="Times New Roman"/>
              <a:sym typeface="Times New Roman"/>
            </a:endParaRPr>
          </a:p>
          <a:p>
            <a:pPr marL="457200" lvl="0" indent="-323850" algn="l" rtl="0">
              <a:lnSpc>
                <a:spcPct val="13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We want to construct a strongly elevated shelter that can withstand the next possible natural disaster</a:t>
            </a:r>
            <a:endParaRPr sz="1500">
              <a:solidFill>
                <a:schemeClr val="dk2"/>
              </a:solidFill>
              <a:latin typeface="Times New Roman"/>
              <a:ea typeface="Times New Roman"/>
              <a:cs typeface="Times New Roman"/>
              <a:sym typeface="Times New Roman"/>
            </a:endParaRPr>
          </a:p>
          <a:p>
            <a:pPr marL="457200" lvl="0" indent="-323850" algn="l" rtl="0">
              <a:lnSpc>
                <a:spcPct val="13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The plan is to construct the shelter at 29.952382, -89.989983. It’s a large field that’s next to a hospital for anyone who sustained any injuries and a Walmart for supplies.</a:t>
            </a:r>
            <a:endParaRPr sz="1500">
              <a:solidFill>
                <a:schemeClr val="dk2"/>
              </a:solidFill>
              <a:latin typeface="Times New Roman"/>
              <a:ea typeface="Times New Roman"/>
              <a:cs typeface="Times New Roman"/>
              <a:sym typeface="Times New Roman"/>
            </a:endParaRPr>
          </a:p>
        </p:txBody>
      </p:sp>
      <p:pic>
        <p:nvPicPr>
          <p:cNvPr id="136" name="Google Shape;136;p14"/>
          <p:cNvPicPr preferRelativeResize="0"/>
          <p:nvPr/>
        </p:nvPicPr>
        <p:blipFill>
          <a:blip r:embed="rId3">
            <a:alphaModFix/>
          </a:blip>
          <a:stretch>
            <a:fillRect/>
          </a:stretch>
        </p:blipFill>
        <p:spPr>
          <a:xfrm>
            <a:off x="5839500" y="1106938"/>
            <a:ext cx="3059100" cy="292961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354600" y="123100"/>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1.1 Problem Statement</a:t>
            </a:r>
            <a:endParaRPr/>
          </a:p>
        </p:txBody>
      </p:sp>
      <p:sp>
        <p:nvSpPr>
          <p:cNvPr id="142" name="Google Shape;142;p15"/>
          <p:cNvSpPr txBox="1">
            <a:spLocks noGrp="1"/>
          </p:cNvSpPr>
          <p:nvPr>
            <p:ph type="body" idx="1"/>
          </p:nvPr>
        </p:nvSpPr>
        <p:spPr>
          <a:xfrm>
            <a:off x="243225" y="708225"/>
            <a:ext cx="5079000" cy="41778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20675" algn="l" rtl="0">
              <a:lnSpc>
                <a:spcPct val="150000"/>
              </a:lnSpc>
              <a:spcBef>
                <a:spcPts val="1200"/>
              </a:spcBef>
              <a:spcAft>
                <a:spcPts val="0"/>
              </a:spcAft>
              <a:buClr>
                <a:schemeClr val="dk2"/>
              </a:buClr>
              <a:buSzPts val="1450"/>
              <a:buFont typeface="Times New Roman"/>
              <a:buChar char="❖"/>
            </a:pPr>
            <a:r>
              <a:rPr lang="en" sz="1450">
                <a:solidFill>
                  <a:schemeClr val="dk2"/>
                </a:solidFill>
                <a:latin typeface="Times New Roman"/>
                <a:ea typeface="Times New Roman"/>
                <a:cs typeface="Times New Roman"/>
                <a:sym typeface="Times New Roman"/>
              </a:rPr>
              <a:t>When hurricane Katrina hit, St. Bernard Parish was in ruins</a:t>
            </a:r>
            <a:endParaRPr sz="1450">
              <a:solidFill>
                <a:schemeClr val="dk2"/>
              </a:solidFill>
              <a:latin typeface="Times New Roman"/>
              <a:ea typeface="Times New Roman"/>
              <a:cs typeface="Times New Roman"/>
              <a:sym typeface="Times New Roman"/>
            </a:endParaRPr>
          </a:p>
          <a:p>
            <a:pPr marL="457200" lvl="0" indent="-320675" algn="l" rtl="0">
              <a:lnSpc>
                <a:spcPct val="150000"/>
              </a:lnSpc>
              <a:spcBef>
                <a:spcPts val="0"/>
              </a:spcBef>
              <a:spcAft>
                <a:spcPts val="0"/>
              </a:spcAft>
              <a:buClr>
                <a:schemeClr val="dk2"/>
              </a:buClr>
              <a:buSzPts val="1450"/>
              <a:buFont typeface="Times New Roman"/>
              <a:buChar char="❖"/>
            </a:pPr>
            <a:r>
              <a:rPr lang="en" sz="1450">
                <a:solidFill>
                  <a:schemeClr val="dk2"/>
                </a:solidFill>
                <a:latin typeface="Times New Roman"/>
                <a:ea typeface="Times New Roman"/>
                <a:cs typeface="Times New Roman"/>
                <a:sym typeface="Times New Roman"/>
              </a:rPr>
              <a:t>A total of 8,300 homes were destroyed, about 68,000 people were left homeless, and 164 people were killed because of the flooding</a:t>
            </a:r>
            <a:endParaRPr sz="1450">
              <a:solidFill>
                <a:schemeClr val="dk2"/>
              </a:solidFill>
              <a:latin typeface="Times New Roman"/>
              <a:ea typeface="Times New Roman"/>
              <a:cs typeface="Times New Roman"/>
              <a:sym typeface="Times New Roman"/>
            </a:endParaRPr>
          </a:p>
          <a:p>
            <a:pPr marL="457200" lvl="0" indent="-320675" algn="l" rtl="0">
              <a:lnSpc>
                <a:spcPct val="150000"/>
              </a:lnSpc>
              <a:spcBef>
                <a:spcPts val="0"/>
              </a:spcBef>
              <a:spcAft>
                <a:spcPts val="0"/>
              </a:spcAft>
              <a:buClr>
                <a:schemeClr val="dk2"/>
              </a:buClr>
              <a:buSzPts val="1450"/>
              <a:buFont typeface="Times New Roman"/>
              <a:buChar char="❖"/>
            </a:pPr>
            <a:r>
              <a:rPr lang="en" sz="1450">
                <a:solidFill>
                  <a:schemeClr val="dk2"/>
                </a:solidFill>
                <a:latin typeface="Times New Roman"/>
                <a:ea typeface="Times New Roman"/>
                <a:cs typeface="Times New Roman"/>
                <a:sym typeface="Times New Roman"/>
              </a:rPr>
              <a:t>This left thousands of people stranded and lost with no shelter</a:t>
            </a:r>
            <a:endParaRPr sz="1450">
              <a:solidFill>
                <a:schemeClr val="dk2"/>
              </a:solidFill>
              <a:latin typeface="Times New Roman"/>
              <a:ea typeface="Times New Roman"/>
              <a:cs typeface="Times New Roman"/>
              <a:sym typeface="Times New Roman"/>
            </a:endParaRPr>
          </a:p>
          <a:p>
            <a:pPr marL="457200" lvl="0" indent="-320675" algn="l" rtl="0">
              <a:lnSpc>
                <a:spcPct val="150000"/>
              </a:lnSpc>
              <a:spcBef>
                <a:spcPts val="0"/>
              </a:spcBef>
              <a:spcAft>
                <a:spcPts val="0"/>
              </a:spcAft>
              <a:buClr>
                <a:schemeClr val="dk2"/>
              </a:buClr>
              <a:buSzPts val="1450"/>
              <a:buFont typeface="Times New Roman"/>
              <a:buChar char="❖"/>
            </a:pPr>
            <a:r>
              <a:rPr lang="en" sz="1450">
                <a:solidFill>
                  <a:schemeClr val="dk2"/>
                </a:solidFill>
                <a:latin typeface="Times New Roman"/>
                <a:ea typeface="Times New Roman"/>
                <a:cs typeface="Times New Roman"/>
                <a:sym typeface="Times New Roman"/>
              </a:rPr>
              <a:t>Another concern was that it will take years for St. Bernard Parish to recover from hurricane Katrina</a:t>
            </a:r>
            <a:endParaRPr sz="1450">
              <a:solidFill>
                <a:schemeClr val="dk2"/>
              </a:solidFill>
              <a:latin typeface="Times New Roman"/>
              <a:ea typeface="Times New Roman"/>
              <a:cs typeface="Times New Roman"/>
              <a:sym typeface="Times New Roman"/>
            </a:endParaRPr>
          </a:p>
          <a:p>
            <a:pPr marL="457200" lvl="0" indent="-320675" algn="l" rtl="0">
              <a:lnSpc>
                <a:spcPct val="150000"/>
              </a:lnSpc>
              <a:spcBef>
                <a:spcPts val="0"/>
              </a:spcBef>
              <a:spcAft>
                <a:spcPts val="0"/>
              </a:spcAft>
              <a:buClr>
                <a:schemeClr val="dk2"/>
              </a:buClr>
              <a:buSzPts val="1450"/>
              <a:buFont typeface="Times New Roman"/>
              <a:buChar char="❖"/>
            </a:pPr>
            <a:r>
              <a:rPr lang="en" sz="1450">
                <a:solidFill>
                  <a:schemeClr val="dk2"/>
                </a:solidFill>
                <a:latin typeface="Times New Roman"/>
                <a:ea typeface="Times New Roman"/>
                <a:cs typeface="Times New Roman"/>
                <a:sym typeface="Times New Roman"/>
              </a:rPr>
              <a:t>The idea of an emergency shelter will help those struggling to find a temporary home. It will also provide the supplies and food needed to help them survive the disasters that ensued. </a:t>
            </a:r>
            <a:endParaRPr sz="1450">
              <a:solidFill>
                <a:schemeClr val="dk2"/>
              </a:solidFill>
              <a:latin typeface="Times New Roman"/>
              <a:ea typeface="Times New Roman"/>
              <a:cs typeface="Times New Roman"/>
              <a:sym typeface="Times New Roman"/>
            </a:endParaRPr>
          </a:p>
        </p:txBody>
      </p:sp>
      <p:pic>
        <p:nvPicPr>
          <p:cNvPr id="143" name="Google Shape;143;p15"/>
          <p:cNvPicPr preferRelativeResize="0"/>
          <p:nvPr/>
        </p:nvPicPr>
        <p:blipFill>
          <a:blip r:embed="rId3">
            <a:alphaModFix/>
          </a:blip>
          <a:stretch>
            <a:fillRect/>
          </a:stretch>
        </p:blipFill>
        <p:spPr>
          <a:xfrm>
            <a:off x="5369525" y="1362351"/>
            <a:ext cx="3540250" cy="24187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403750" y="405775"/>
            <a:ext cx="5411700" cy="65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700"/>
              <a:t>1.2 Background Information</a:t>
            </a:r>
            <a:endParaRPr sz="2700"/>
          </a:p>
        </p:txBody>
      </p:sp>
      <p:sp>
        <p:nvSpPr>
          <p:cNvPr id="149" name="Google Shape;149;p16"/>
          <p:cNvSpPr txBox="1">
            <a:spLocks noGrp="1"/>
          </p:cNvSpPr>
          <p:nvPr>
            <p:ph type="body" idx="1"/>
          </p:nvPr>
        </p:nvSpPr>
        <p:spPr>
          <a:xfrm>
            <a:off x="403750" y="1062775"/>
            <a:ext cx="4458900" cy="38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Times New Roman"/>
                <a:ea typeface="Times New Roman"/>
                <a:cs typeface="Times New Roman"/>
                <a:sym typeface="Times New Roman"/>
              </a:rPr>
              <a:t>The state of Louisiana is surrounded by large bodies of water and therefore at risk of receiving the initial impacts of a hurricane.</a:t>
            </a:r>
            <a:endParaRPr sz="1700">
              <a:solidFill>
                <a:schemeClr val="dk2"/>
              </a:solidFill>
              <a:latin typeface="Times New Roman"/>
              <a:ea typeface="Times New Roman"/>
              <a:cs typeface="Times New Roman"/>
              <a:sym typeface="Times New Roman"/>
            </a:endParaRPr>
          </a:p>
          <a:p>
            <a:pPr marL="0" lvl="0" indent="0" algn="l" rtl="0">
              <a:spcBef>
                <a:spcPts val="1200"/>
              </a:spcBef>
              <a:spcAft>
                <a:spcPts val="0"/>
              </a:spcAft>
              <a:buNone/>
            </a:pPr>
            <a:r>
              <a:rPr lang="en" sz="1700">
                <a:solidFill>
                  <a:schemeClr val="dk2"/>
                </a:solidFill>
                <a:latin typeface="Times New Roman"/>
                <a:ea typeface="Times New Roman"/>
                <a:cs typeface="Times New Roman"/>
                <a:sym typeface="Times New Roman"/>
              </a:rPr>
              <a:t>Looking at Louisiana’s geography, it is located by the Mississippi River, above the Gulf of Mexico, and has relatively flat land.</a:t>
            </a:r>
            <a:endParaRPr sz="1700">
              <a:solidFill>
                <a:schemeClr val="dk2"/>
              </a:solidFill>
              <a:latin typeface="Times New Roman"/>
              <a:ea typeface="Times New Roman"/>
              <a:cs typeface="Times New Roman"/>
              <a:sym typeface="Times New Roman"/>
            </a:endParaRPr>
          </a:p>
          <a:p>
            <a:pPr marL="0" lvl="0" indent="0" algn="l" rtl="0">
              <a:spcBef>
                <a:spcPts val="1200"/>
              </a:spcBef>
              <a:spcAft>
                <a:spcPts val="0"/>
              </a:spcAft>
              <a:buNone/>
            </a:pPr>
            <a:r>
              <a:rPr lang="en" sz="1700" u="sng">
                <a:solidFill>
                  <a:schemeClr val="dk2"/>
                </a:solidFill>
                <a:latin typeface="Times New Roman"/>
                <a:ea typeface="Times New Roman"/>
                <a:cs typeface="Times New Roman"/>
                <a:sym typeface="Times New Roman"/>
              </a:rPr>
              <a:t>Problems</a:t>
            </a:r>
            <a:r>
              <a:rPr lang="en" sz="1700">
                <a:solidFill>
                  <a:schemeClr val="dk2"/>
                </a:solidFill>
                <a:latin typeface="Times New Roman"/>
                <a:ea typeface="Times New Roman"/>
                <a:cs typeface="Times New Roman"/>
                <a:sym typeface="Times New Roman"/>
              </a:rPr>
              <a:t>: Flooding and strong destructive winds</a:t>
            </a:r>
            <a:endParaRPr sz="1700">
              <a:solidFill>
                <a:schemeClr val="dk2"/>
              </a:solidFill>
              <a:latin typeface="Times New Roman"/>
              <a:ea typeface="Times New Roman"/>
              <a:cs typeface="Times New Roman"/>
              <a:sym typeface="Times New Roman"/>
            </a:endParaRPr>
          </a:p>
          <a:p>
            <a:pPr marL="0" lvl="0" indent="0" algn="l" rtl="0">
              <a:spcBef>
                <a:spcPts val="1200"/>
              </a:spcBef>
              <a:spcAft>
                <a:spcPts val="1200"/>
              </a:spcAft>
              <a:buNone/>
            </a:pPr>
            <a:r>
              <a:rPr lang="en" sz="1700" u="sng">
                <a:solidFill>
                  <a:schemeClr val="dk2"/>
                </a:solidFill>
                <a:latin typeface="Times New Roman"/>
                <a:ea typeface="Times New Roman"/>
                <a:cs typeface="Times New Roman"/>
                <a:sym typeface="Times New Roman"/>
              </a:rPr>
              <a:t>Solution</a:t>
            </a:r>
            <a:r>
              <a:rPr lang="en" sz="1700">
                <a:solidFill>
                  <a:schemeClr val="dk2"/>
                </a:solidFill>
                <a:latin typeface="Times New Roman"/>
                <a:ea typeface="Times New Roman"/>
                <a:cs typeface="Times New Roman"/>
                <a:sym typeface="Times New Roman"/>
              </a:rPr>
              <a:t>: Building a structure strong enough to resist these natural forces and provide shelters for those in need.</a:t>
            </a:r>
            <a:endParaRPr sz="1700">
              <a:solidFill>
                <a:schemeClr val="dk2"/>
              </a:solidFill>
              <a:latin typeface="Times New Roman"/>
              <a:ea typeface="Times New Roman"/>
              <a:cs typeface="Times New Roman"/>
              <a:sym typeface="Times New Roman"/>
            </a:endParaRPr>
          </a:p>
        </p:txBody>
      </p:sp>
      <p:pic>
        <p:nvPicPr>
          <p:cNvPr id="150" name="Google Shape;150;p16"/>
          <p:cNvPicPr preferRelativeResize="0"/>
          <p:nvPr/>
        </p:nvPicPr>
        <p:blipFill rotWithShape="1">
          <a:blip r:embed="rId3">
            <a:alphaModFix/>
          </a:blip>
          <a:srcRect r="1603"/>
          <a:stretch/>
        </p:blipFill>
        <p:spPr>
          <a:xfrm>
            <a:off x="5098725" y="208125"/>
            <a:ext cx="3850800" cy="2589649"/>
          </a:xfrm>
          <a:prstGeom prst="rect">
            <a:avLst/>
          </a:prstGeom>
          <a:noFill/>
          <a:ln>
            <a:noFill/>
          </a:ln>
        </p:spPr>
      </p:pic>
      <p:pic>
        <p:nvPicPr>
          <p:cNvPr id="151" name="Google Shape;151;p16"/>
          <p:cNvPicPr preferRelativeResize="0"/>
          <p:nvPr/>
        </p:nvPicPr>
        <p:blipFill>
          <a:blip r:embed="rId4">
            <a:alphaModFix/>
          </a:blip>
          <a:stretch>
            <a:fillRect/>
          </a:stretch>
        </p:blipFill>
        <p:spPr>
          <a:xfrm>
            <a:off x="5098725" y="2797775"/>
            <a:ext cx="3850800" cy="2138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xfrm>
            <a:off x="403775" y="3691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1.3 Needs Statement</a:t>
            </a:r>
            <a:endParaRPr/>
          </a:p>
        </p:txBody>
      </p:sp>
      <p:sp>
        <p:nvSpPr>
          <p:cNvPr id="157" name="Google Shape;157;p17"/>
          <p:cNvSpPr txBox="1">
            <a:spLocks noGrp="1"/>
          </p:cNvSpPr>
          <p:nvPr>
            <p:ph type="body" idx="1"/>
          </p:nvPr>
        </p:nvSpPr>
        <p:spPr>
          <a:xfrm>
            <a:off x="403775" y="1087350"/>
            <a:ext cx="3835500" cy="35676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en" sz="1600">
                <a:solidFill>
                  <a:srgbClr val="000000"/>
                </a:solidFill>
                <a:latin typeface="Times New Roman"/>
                <a:ea typeface="Times New Roman"/>
                <a:cs typeface="Times New Roman"/>
                <a:sym typeface="Times New Roman"/>
              </a:rPr>
              <a:t>Louisiana is a hurricane-prone state in a world where climate change is becoming more threatening through intensified storms, sea level rises, and floods.</a:t>
            </a:r>
            <a:endParaRPr sz="16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600">
                <a:solidFill>
                  <a:srgbClr val="000000"/>
                </a:solidFill>
                <a:latin typeface="Times New Roman"/>
                <a:ea typeface="Times New Roman"/>
                <a:cs typeface="Times New Roman"/>
                <a:sym typeface="Times New Roman"/>
              </a:rPr>
              <a:t>Hurricanes are able to cause a lot of destruction and leave people without homes or resources to survive.</a:t>
            </a:r>
            <a:endParaRPr sz="16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600">
                <a:solidFill>
                  <a:srgbClr val="000000"/>
                </a:solidFill>
                <a:latin typeface="Times New Roman"/>
                <a:ea typeface="Times New Roman"/>
                <a:cs typeface="Times New Roman"/>
                <a:sym typeface="Times New Roman"/>
              </a:rPr>
              <a:t>A safe haven must be provided for citizens during hurricanes as well as resources for the immediate aftermath.</a:t>
            </a:r>
            <a:endParaRPr sz="1600">
              <a:solidFill>
                <a:srgbClr val="000000"/>
              </a:solidFill>
              <a:latin typeface="Times New Roman"/>
              <a:ea typeface="Times New Roman"/>
              <a:cs typeface="Times New Roman"/>
              <a:sym typeface="Times New Roman"/>
            </a:endParaRPr>
          </a:p>
        </p:txBody>
      </p:sp>
      <p:pic>
        <p:nvPicPr>
          <p:cNvPr id="158" name="Google Shape;158;p17"/>
          <p:cNvPicPr preferRelativeResize="0"/>
          <p:nvPr/>
        </p:nvPicPr>
        <p:blipFill>
          <a:blip r:embed="rId3">
            <a:alphaModFix/>
          </a:blip>
          <a:stretch>
            <a:fillRect/>
          </a:stretch>
        </p:blipFill>
        <p:spPr>
          <a:xfrm>
            <a:off x="4630375" y="205500"/>
            <a:ext cx="4324575" cy="2663850"/>
          </a:xfrm>
          <a:prstGeom prst="rect">
            <a:avLst/>
          </a:prstGeom>
          <a:noFill/>
          <a:ln>
            <a:noFill/>
          </a:ln>
        </p:spPr>
      </p:pic>
      <p:pic>
        <p:nvPicPr>
          <p:cNvPr id="159" name="Google Shape;159;p17"/>
          <p:cNvPicPr preferRelativeResize="0"/>
          <p:nvPr/>
        </p:nvPicPr>
        <p:blipFill>
          <a:blip r:embed="rId4">
            <a:alphaModFix/>
          </a:blip>
          <a:stretch>
            <a:fillRect/>
          </a:stretch>
        </p:blipFill>
        <p:spPr>
          <a:xfrm>
            <a:off x="4630375" y="2869350"/>
            <a:ext cx="4324574" cy="206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428200" y="3813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highlight>
                  <a:schemeClr val="dk1"/>
                </a:highlight>
              </a:rPr>
              <a:t>1.4 Objective </a:t>
            </a:r>
            <a:endParaRPr>
              <a:highlight>
                <a:schemeClr val="dk1"/>
              </a:highlight>
            </a:endParaRPr>
          </a:p>
        </p:txBody>
      </p:sp>
      <p:sp>
        <p:nvSpPr>
          <p:cNvPr id="165" name="Google Shape;165;p18"/>
          <p:cNvSpPr txBox="1">
            <a:spLocks noGrp="1"/>
          </p:cNvSpPr>
          <p:nvPr>
            <p:ph type="body" idx="1"/>
          </p:nvPr>
        </p:nvSpPr>
        <p:spPr>
          <a:xfrm>
            <a:off x="306025" y="1221025"/>
            <a:ext cx="7505700" cy="2448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a:solidFill>
                  <a:srgbClr val="000000"/>
                </a:solidFill>
                <a:latin typeface="Times New Roman"/>
                <a:ea typeface="Times New Roman"/>
                <a:cs typeface="Times New Roman"/>
                <a:sym typeface="Times New Roman"/>
              </a:rPr>
              <a:t>Our objective is to establish a safe haven for Louisianans under the threat of severe weather events. In an event such as a hurricane, people tend to go missing if they have not found safety in a structure that is able to withstand its impacts. If people go missing, this creates panic and fear for friends and families alike. Therefore, one of our objectives is to eliminate this fear and assure residents that they will be safe without worry.</a:t>
            </a:r>
            <a:endParaRPr sz="1700">
              <a:solidFill>
                <a:srgbClr val="000000"/>
              </a:solidFill>
              <a:latin typeface="Times New Roman"/>
              <a:ea typeface="Times New Roman"/>
              <a:cs typeface="Times New Roman"/>
              <a:sym typeface="Times New Roman"/>
            </a:endParaRPr>
          </a:p>
          <a:p>
            <a:pPr marL="0" lvl="0" indent="0" algn="l" rtl="0">
              <a:spcBef>
                <a:spcPts val="0"/>
              </a:spcBef>
              <a:spcAft>
                <a:spcPts val="1200"/>
              </a:spcAft>
              <a:buNone/>
            </a:pP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311700" y="47697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en"/>
              <a:t>2. Proposed Technical Approach</a:t>
            </a:r>
            <a:endParaRPr/>
          </a:p>
        </p:txBody>
      </p:sp>
      <p:sp>
        <p:nvSpPr>
          <p:cNvPr id="171" name="Google Shape;171;p19"/>
          <p:cNvSpPr txBox="1">
            <a:spLocks noGrp="1"/>
          </p:cNvSpPr>
          <p:nvPr>
            <p:ph type="body" idx="1"/>
          </p:nvPr>
        </p:nvSpPr>
        <p:spPr>
          <a:xfrm>
            <a:off x="311700" y="1053250"/>
            <a:ext cx="8520600" cy="3579000"/>
          </a:xfrm>
          <a:prstGeom prst="rect">
            <a:avLst/>
          </a:prstGeom>
        </p:spPr>
        <p:txBody>
          <a:bodyPr spcFirstLastPara="1" wrap="square" lIns="91425" tIns="91425" rIns="91425" bIns="91425" anchor="t" anchorCtr="0">
            <a:normAutofit lnSpcReduction="20000"/>
          </a:bodyPr>
          <a:lstStyle/>
          <a:p>
            <a:pPr marL="0" lvl="0" indent="0" algn="l" rtl="0">
              <a:lnSpc>
                <a:spcPct val="200000"/>
              </a:lnSpc>
              <a:spcBef>
                <a:spcPts val="1200"/>
              </a:spcBef>
              <a:spcAft>
                <a:spcPts val="0"/>
              </a:spcAft>
              <a:buClr>
                <a:schemeClr val="dk2"/>
              </a:buClr>
              <a:buSzPts val="1100"/>
              <a:buFont typeface="Arial"/>
              <a:buNone/>
            </a:pPr>
            <a:r>
              <a:rPr lang="en" sz="1600">
                <a:solidFill>
                  <a:schemeClr val="dk2"/>
                </a:solidFill>
                <a:latin typeface="Times New Roman"/>
                <a:ea typeface="Times New Roman"/>
                <a:cs typeface="Times New Roman"/>
                <a:sym typeface="Times New Roman"/>
              </a:rPr>
              <a:t>JORSH Construction Inc comprises of: </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120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An Environmental engineer responsible for surveying the location to ensure that the soil is suitable for the shelter </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An Architect responsible for creating the design of the shelter by using the AutoCAD software</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A Structural engineer responsible for designing the structural supports system for the shelter </a:t>
            </a:r>
            <a:endParaRPr sz="1600">
              <a:solidFill>
                <a:schemeClr val="dk2"/>
              </a:solidFill>
              <a:latin typeface="Times New Roman"/>
              <a:ea typeface="Times New Roman"/>
              <a:cs typeface="Times New Roman"/>
              <a:sym typeface="Times New Roman"/>
            </a:endParaRPr>
          </a:p>
          <a:p>
            <a:pPr marL="457200" lvl="0" indent="-330200" algn="l" rtl="0">
              <a:lnSpc>
                <a:spcPct val="200000"/>
              </a:lnSpc>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Two Civil engineers responsible for supervising and overseeing the construction of the shelter.</a:t>
            </a:r>
            <a:endParaRPr sz="1600">
              <a:solidFill>
                <a:schemeClr val="dk2"/>
              </a:solidFill>
              <a:latin typeface="Times New Roman"/>
              <a:ea typeface="Times New Roman"/>
              <a:cs typeface="Times New Roman"/>
              <a:sym typeface="Times New Roman"/>
            </a:endParaRPr>
          </a:p>
          <a:p>
            <a:pPr marL="0" lvl="0" indent="0" algn="l" rtl="0">
              <a:lnSpc>
                <a:spcPct val="200000"/>
              </a:lnSpc>
              <a:spcBef>
                <a:spcPts val="1200"/>
              </a:spcBef>
              <a:spcAft>
                <a:spcPts val="1200"/>
              </a:spcAft>
              <a:buNone/>
            </a:pPr>
            <a:r>
              <a:rPr lang="en" sz="1600">
                <a:solidFill>
                  <a:schemeClr val="dk2"/>
                </a:solidFill>
                <a:latin typeface="Times New Roman"/>
                <a:ea typeface="Times New Roman"/>
                <a:cs typeface="Times New Roman"/>
                <a:sym typeface="Times New Roman"/>
              </a:rPr>
              <a:t>JORSH construction intends to hire an electrical engineer and other needed personnel</a:t>
            </a:r>
            <a:r>
              <a:rPr lang="en" sz="1500">
                <a:solidFill>
                  <a:schemeClr val="dk2"/>
                </a:solidFill>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2.1 Requirements</a:t>
            </a:r>
            <a:endParaRPr/>
          </a:p>
        </p:txBody>
      </p:sp>
      <p:sp>
        <p:nvSpPr>
          <p:cNvPr id="177" name="Google Shape;177;p20"/>
          <p:cNvSpPr txBox="1">
            <a:spLocks noGrp="1"/>
          </p:cNvSpPr>
          <p:nvPr>
            <p:ph type="body" idx="1"/>
          </p:nvPr>
        </p:nvSpPr>
        <p:spPr>
          <a:xfrm>
            <a:off x="819150" y="1619125"/>
            <a:ext cx="7505700" cy="2807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358"/>
              <a:buNone/>
            </a:pPr>
            <a:r>
              <a:rPr lang="en" sz="1500">
                <a:solidFill>
                  <a:schemeClr val="dk2"/>
                </a:solidFill>
                <a:latin typeface="Times New Roman"/>
                <a:ea typeface="Times New Roman"/>
                <a:cs typeface="Times New Roman"/>
                <a:sym typeface="Times New Roman"/>
              </a:rPr>
              <a:t>For our personnel requirements we will need the following: </a:t>
            </a:r>
            <a:endParaRPr sz="1500">
              <a:solidFill>
                <a:schemeClr val="dk2"/>
              </a:solidFill>
              <a:latin typeface="Times New Roman"/>
              <a:ea typeface="Times New Roman"/>
              <a:cs typeface="Times New Roman"/>
              <a:sym typeface="Times New Roman"/>
            </a:endParaRPr>
          </a:p>
          <a:p>
            <a:pPr marL="457200" lvl="0" indent="-323850" algn="l" rtl="0">
              <a:lnSpc>
                <a:spcPct val="140000"/>
              </a:lnSpc>
              <a:spcBef>
                <a:spcPts val="120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Civil, Environmental, Mechanical, and Project Engineering team as well as an Electrical engineering team </a:t>
            </a:r>
            <a:endParaRPr sz="1500">
              <a:solidFill>
                <a:schemeClr val="dk2"/>
              </a:solidFill>
              <a:latin typeface="Times New Roman"/>
              <a:ea typeface="Times New Roman"/>
              <a:cs typeface="Times New Roman"/>
              <a:sym typeface="Times New Roman"/>
            </a:endParaRPr>
          </a:p>
          <a:p>
            <a:pPr marL="457200" lvl="0" indent="-323850" algn="l" rtl="0">
              <a:lnSpc>
                <a:spcPct val="14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Architect to create floor plan to map out the different measurements of the building </a:t>
            </a:r>
            <a:endParaRPr sz="1500">
              <a:solidFill>
                <a:schemeClr val="dk2"/>
              </a:solidFill>
              <a:latin typeface="Times New Roman"/>
              <a:ea typeface="Times New Roman"/>
              <a:cs typeface="Times New Roman"/>
              <a:sym typeface="Times New Roman"/>
            </a:endParaRPr>
          </a:p>
          <a:p>
            <a:pPr marL="0" lvl="0" indent="0" algn="l" rtl="0">
              <a:lnSpc>
                <a:spcPct val="140000"/>
              </a:lnSpc>
              <a:spcBef>
                <a:spcPts val="0"/>
              </a:spcBef>
              <a:spcAft>
                <a:spcPts val="0"/>
              </a:spcAft>
              <a:buSzPts val="358"/>
              <a:buNone/>
            </a:pPr>
            <a:endParaRPr sz="1500">
              <a:solidFill>
                <a:schemeClr val="dk2"/>
              </a:solidFill>
              <a:latin typeface="Times New Roman"/>
              <a:ea typeface="Times New Roman"/>
              <a:cs typeface="Times New Roman"/>
              <a:sym typeface="Times New Roman"/>
            </a:endParaRPr>
          </a:p>
          <a:p>
            <a:pPr marL="0" lvl="0" indent="0" algn="l" rtl="0">
              <a:lnSpc>
                <a:spcPct val="140000"/>
              </a:lnSpc>
              <a:spcBef>
                <a:spcPts val="0"/>
              </a:spcBef>
              <a:spcAft>
                <a:spcPts val="0"/>
              </a:spcAft>
              <a:buClr>
                <a:schemeClr val="dk2"/>
              </a:buClr>
              <a:buSzPts val="358"/>
              <a:buFont typeface="Arial"/>
              <a:buNone/>
            </a:pPr>
            <a:r>
              <a:rPr lang="en" sz="1500">
                <a:solidFill>
                  <a:schemeClr val="dk2"/>
                </a:solidFill>
                <a:latin typeface="Times New Roman"/>
                <a:ea typeface="Times New Roman"/>
                <a:cs typeface="Times New Roman"/>
                <a:sym typeface="Times New Roman"/>
              </a:rPr>
              <a:t>Other Requirements</a:t>
            </a:r>
            <a:endParaRPr sz="1500">
              <a:solidFill>
                <a:schemeClr val="dk2"/>
              </a:solidFill>
              <a:latin typeface="Times New Roman"/>
              <a:ea typeface="Times New Roman"/>
              <a:cs typeface="Times New Roman"/>
              <a:sym typeface="Times New Roman"/>
            </a:endParaRPr>
          </a:p>
          <a:p>
            <a:pPr marL="457200" lvl="0" indent="-323850" algn="l" rtl="0">
              <a:lnSpc>
                <a:spcPct val="14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Materials</a:t>
            </a:r>
            <a:endParaRPr sz="1500">
              <a:solidFill>
                <a:schemeClr val="dk2"/>
              </a:solidFill>
              <a:latin typeface="Times New Roman"/>
              <a:ea typeface="Times New Roman"/>
              <a:cs typeface="Times New Roman"/>
              <a:sym typeface="Times New Roman"/>
            </a:endParaRPr>
          </a:p>
          <a:p>
            <a:pPr marL="457200" lvl="0" indent="-323850" algn="l" rtl="0">
              <a:lnSpc>
                <a:spcPct val="140000"/>
              </a:lnSpc>
              <a:spcBef>
                <a:spcPts val="0"/>
              </a:spcBef>
              <a:spcAft>
                <a:spcPts val="0"/>
              </a:spcAft>
              <a:buClr>
                <a:schemeClr val="dk2"/>
              </a:buClr>
              <a:buSzPts val="1500"/>
              <a:buFont typeface="Times New Roman"/>
              <a:buChar char="❖"/>
            </a:pPr>
            <a:r>
              <a:rPr lang="en" sz="1500">
                <a:solidFill>
                  <a:schemeClr val="dk2"/>
                </a:solidFill>
                <a:latin typeface="Times New Roman"/>
                <a:ea typeface="Times New Roman"/>
                <a:cs typeface="Times New Roman"/>
                <a:sym typeface="Times New Roman"/>
              </a:rPr>
              <a:t>Transportation (allow to move the materials that are needed to construct/build the shelter) </a:t>
            </a:r>
            <a:endParaRPr sz="1500">
              <a:solidFill>
                <a:schemeClr val="dk2"/>
              </a:solidFill>
              <a:latin typeface="Times New Roman"/>
              <a:ea typeface="Times New Roman"/>
              <a:cs typeface="Times New Roman"/>
              <a:sym typeface="Times New Roman"/>
            </a:endParaRPr>
          </a:p>
          <a:p>
            <a:pPr marL="457200" lvl="0" indent="0" algn="l" rtl="0">
              <a:lnSpc>
                <a:spcPct val="140000"/>
              </a:lnSpc>
              <a:spcBef>
                <a:spcPts val="0"/>
              </a:spcBef>
              <a:spcAft>
                <a:spcPts val="0"/>
              </a:spcAft>
              <a:buSzPts val="358"/>
              <a:buNone/>
            </a:pPr>
            <a:endParaRPr sz="720">
              <a:solidFill>
                <a:schemeClr val="dk2"/>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txBox="1">
            <a:spLocks noGrp="1"/>
          </p:cNvSpPr>
          <p:nvPr>
            <p:ph type="title"/>
          </p:nvPr>
        </p:nvSpPr>
        <p:spPr>
          <a:xfrm>
            <a:off x="819150" y="6062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2.2 Architecture Design (Floor Plan) </a:t>
            </a:r>
            <a:endParaRPr/>
          </a:p>
        </p:txBody>
      </p:sp>
      <p:sp>
        <p:nvSpPr>
          <p:cNvPr id="183" name="Google Shape;183;p21"/>
          <p:cNvSpPr txBox="1">
            <a:spLocks noGrp="1"/>
          </p:cNvSpPr>
          <p:nvPr>
            <p:ph type="body" idx="1"/>
          </p:nvPr>
        </p:nvSpPr>
        <p:spPr>
          <a:xfrm>
            <a:off x="311700" y="1246375"/>
            <a:ext cx="4260300" cy="33543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2"/>
              </a:buClr>
              <a:buSzPts val="1200"/>
              <a:buFont typeface="Times New Roman"/>
              <a:buChar char="❖"/>
            </a:pPr>
            <a:r>
              <a:rPr lang="en" sz="1200">
                <a:solidFill>
                  <a:srgbClr val="000000"/>
                </a:solidFill>
                <a:latin typeface="Times New Roman"/>
                <a:ea typeface="Times New Roman"/>
                <a:cs typeface="Times New Roman"/>
                <a:sym typeface="Times New Roman"/>
              </a:rPr>
              <a:t>Bedroom storage room would contain all of the bunkbeds that will be used whenever there’s a natural disaster</a:t>
            </a:r>
            <a:endParaRPr sz="1200">
              <a:solidFill>
                <a:schemeClr val="dk2"/>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2"/>
              </a:buClr>
              <a:buSzPts val="1200"/>
              <a:buFont typeface="Times New Roman"/>
              <a:buChar char="❖"/>
            </a:pPr>
            <a:r>
              <a:rPr lang="en" sz="1200">
                <a:solidFill>
                  <a:srgbClr val="000000"/>
                </a:solidFill>
                <a:latin typeface="Times New Roman"/>
                <a:ea typeface="Times New Roman"/>
                <a:cs typeface="Times New Roman"/>
                <a:sym typeface="Times New Roman"/>
              </a:rPr>
              <a:t>Open area section you would mainly have the space open and free to roam so that the people in the shelter are able to communicate with others</a:t>
            </a:r>
            <a:endParaRPr sz="1200">
              <a:solidFill>
                <a:schemeClr val="dk2"/>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2"/>
              </a:buClr>
              <a:buSzPts val="1200"/>
              <a:buFont typeface="Times New Roman"/>
              <a:buChar char="❖"/>
            </a:pPr>
            <a:r>
              <a:rPr lang="en" sz="1200">
                <a:solidFill>
                  <a:srgbClr val="000000"/>
                </a:solidFill>
                <a:latin typeface="Times New Roman"/>
                <a:ea typeface="Times New Roman"/>
                <a:cs typeface="Times New Roman"/>
                <a:sym typeface="Times New Roman"/>
              </a:rPr>
              <a:t>Cold room store all of the cold meats that needed to be stored</a:t>
            </a:r>
            <a:endParaRPr sz="1200">
              <a:solidFill>
                <a:schemeClr val="dk2"/>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2"/>
              </a:buClr>
              <a:buSzPts val="1200"/>
              <a:buFont typeface="Times New Roman"/>
              <a:buChar char="❖"/>
            </a:pPr>
            <a:r>
              <a:rPr lang="en" sz="1200">
                <a:solidFill>
                  <a:srgbClr val="000000"/>
                </a:solidFill>
                <a:latin typeface="Times New Roman"/>
                <a:ea typeface="Times New Roman"/>
                <a:cs typeface="Times New Roman"/>
                <a:sym typeface="Times New Roman"/>
              </a:rPr>
              <a:t>Kitchen would be where the cooking will be done as well as where the people could serve themselves their own food </a:t>
            </a:r>
            <a:endParaRPr sz="1200">
              <a:solidFill>
                <a:srgbClr val="000000"/>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2"/>
              </a:buClr>
              <a:buSzPts val="1200"/>
              <a:buFont typeface="Times New Roman"/>
              <a:buChar char="❖"/>
            </a:pPr>
            <a:r>
              <a:rPr lang="en" sz="1200">
                <a:solidFill>
                  <a:srgbClr val="000000"/>
                </a:solidFill>
                <a:latin typeface="Times New Roman"/>
                <a:ea typeface="Times New Roman"/>
                <a:cs typeface="Times New Roman"/>
                <a:sym typeface="Times New Roman"/>
              </a:rPr>
              <a:t>Both bathrooms are to be separated so that in case of an emergency it doesn't get occupied as easily </a:t>
            </a:r>
            <a:endParaRPr sz="1200">
              <a:solidFill>
                <a:schemeClr val="dk2"/>
              </a:solidFill>
              <a:latin typeface="Times New Roman"/>
              <a:ea typeface="Times New Roman"/>
              <a:cs typeface="Times New Roman"/>
              <a:sym typeface="Times New Roman"/>
            </a:endParaRPr>
          </a:p>
          <a:p>
            <a:pPr marL="0" lvl="0" indent="0" algn="l" rtl="0">
              <a:spcBef>
                <a:spcPts val="0"/>
              </a:spcBef>
              <a:spcAft>
                <a:spcPts val="1200"/>
              </a:spcAft>
              <a:buNone/>
            </a:pPr>
            <a:endParaRPr sz="1200"/>
          </a:p>
        </p:txBody>
      </p:sp>
      <p:pic>
        <p:nvPicPr>
          <p:cNvPr id="184" name="Google Shape;184;p21"/>
          <p:cNvPicPr preferRelativeResize="0"/>
          <p:nvPr/>
        </p:nvPicPr>
        <p:blipFill>
          <a:blip r:embed="rId3">
            <a:alphaModFix/>
          </a:blip>
          <a:stretch>
            <a:fillRect/>
          </a:stretch>
        </p:blipFill>
        <p:spPr>
          <a:xfrm>
            <a:off x="4572000" y="1445650"/>
            <a:ext cx="4385625" cy="2923950"/>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1567</Words>
  <Application>Microsoft Office PowerPoint</Application>
  <PresentationFormat>On-screen Show (16:9)</PresentationFormat>
  <Paragraphs>108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Nunito</vt:lpstr>
      <vt:lpstr>Times New Roman</vt:lpstr>
      <vt:lpstr>Arial</vt:lpstr>
      <vt:lpstr>Shift</vt:lpstr>
      <vt:lpstr>Construction of Emergency Shelter in Louisiana  Jorsh Construction Inc.</vt:lpstr>
      <vt:lpstr>Introduction</vt:lpstr>
      <vt:lpstr>1.1 Problem Statement</vt:lpstr>
      <vt:lpstr>1.2 Background Information</vt:lpstr>
      <vt:lpstr>1.3 Needs Statement</vt:lpstr>
      <vt:lpstr>1.4 Objective </vt:lpstr>
      <vt:lpstr>2. Proposed Technical Approach</vt:lpstr>
      <vt:lpstr>2.1 Requirements</vt:lpstr>
      <vt:lpstr>2.2 Architecture Design (Floor Plan) </vt:lpstr>
      <vt:lpstr>2.2 Architecture Design (Front Elevation) </vt:lpstr>
      <vt:lpstr>2.3  Quality Assurance Plan</vt:lpstr>
      <vt:lpstr>3. Expected Project Results</vt:lpstr>
      <vt:lpstr>3.1 Measure of Success</vt:lpstr>
      <vt:lpstr>3.2 Budget </vt:lpstr>
      <vt:lpstr>4. Schedule</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of Emergency Shelter in Louisiana  Jorsh Construction Inc.</dc:title>
  <cp:lastModifiedBy>Ryan Martin Sarco</cp:lastModifiedBy>
  <cp:revision>1</cp:revision>
  <dcterms:modified xsi:type="dcterms:W3CDTF">2022-05-25T04:37:33Z</dcterms:modified>
</cp:coreProperties>
</file>